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587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7" r:id="rId3"/>
    <p:sldId id="317" r:id="rId4"/>
    <p:sldId id="287" r:id="rId5"/>
    <p:sldId id="309" r:id="rId6"/>
    <p:sldId id="299" r:id="rId7"/>
    <p:sldId id="314" r:id="rId8"/>
    <p:sldId id="315" r:id="rId9"/>
    <p:sldId id="316" r:id="rId10"/>
    <p:sldId id="323" r:id="rId11"/>
    <p:sldId id="324" r:id="rId12"/>
    <p:sldId id="325" r:id="rId13"/>
    <p:sldId id="304" r:id="rId14"/>
    <p:sldId id="319" r:id="rId15"/>
    <p:sldId id="322" r:id="rId16"/>
    <p:sldId id="289" r:id="rId17"/>
    <p:sldId id="318" r:id="rId18"/>
    <p:sldId id="326" r:id="rId19"/>
    <p:sldId id="310" r:id="rId20"/>
    <p:sldId id="312" r:id="rId21"/>
    <p:sldId id="313" r:id="rId22"/>
    <p:sldId id="298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A. Gaylord" initials="KAG" lastIdx="0" clrIdx="0">
    <p:extLst>
      <p:ext uri="{19B8F6BF-5375-455C-9EA6-DF929625EA0E}">
        <p15:presenceInfo xmlns:p15="http://schemas.microsoft.com/office/powerpoint/2012/main" userId="S-1-5-21-1659004503-583907252-839522115-12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/>
    <p:restoredTop sz="95894" autoAdjust="0"/>
  </p:normalViewPr>
  <p:slideViewPr>
    <p:cSldViewPr snapToObjects="1">
      <p:cViewPr varScale="1">
        <p:scale>
          <a:sx n="130" d="100"/>
          <a:sy n="130" d="100"/>
        </p:scale>
        <p:origin x="85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3090919814799"/>
          <c:y val="8.1137942174970334E-2"/>
          <c:w val="0.57421023916954206"/>
          <c:h val="0.81642344558045687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1DD4-4E2F-9A23-D63F75A59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1DD4-4E2F-9A23-D63F75A59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1DD4-4E2F-9A23-D63F75A59D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1DD4-4E2F-9A23-D63F75A59D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1DD4-4E2F-9A23-D63F75A59D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1DD4-4E2F-9A23-D63F75A59D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1DD4-4E2F-9A23-D63F75A59D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1DD4-4E2F-9A23-D63F75A59D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1DD4-4E2F-9A23-D63F75A59D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1DD4-4E2F-9A23-D63F75A59D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1DD4-4E2F-9A23-D63F75A59D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1DD4-4E2F-9A23-D63F75A59D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1DD4-4E2F-9A23-D63F75A59DA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1DD4-4E2F-9A23-D63F75A59D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E-1DD4-4E2F-9A23-D63F75A59D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0-1DD4-4E2F-9A23-D63F75A59D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2-1DD4-4E2F-9A23-D63F75A59D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4-1DD4-4E2F-9A23-D63F75A59D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6-1DD4-4E2F-9A23-D63F75A59DA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8-1DD4-4E2F-9A23-D63F75A59D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A-1DD4-4E2F-9A23-D63F75A59D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C-1DD4-4E2F-9A23-D63F75A59DA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E-1DD4-4E2F-9A23-D63F75A59DA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0-1DD4-4E2F-9A23-D63F75A59DA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2-1DD4-4E2F-9A23-D63F75A59DA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4-1DD4-4E2F-9A23-D63F75A59DA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6-1DD4-4E2F-9A23-D63F75A59DA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8-1DD4-4E2F-9A23-D63F75A59D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#7 Revenues'!$A$4:$A$17</c:f>
              <c:strCache>
                <c:ptCount val="14"/>
                <c:pt idx="0">
                  <c:v>Local Levy</c:v>
                </c:pt>
                <c:pt idx="1">
                  <c:v>Withdrawal from Capital Reserve</c:v>
                </c:pt>
                <c:pt idx="2">
                  <c:v>Budgeted Fund Balance</c:v>
                </c:pt>
                <c:pt idx="3">
                  <c:v>Miscellaneous Revenue</c:v>
                </c:pt>
                <c:pt idx="4">
                  <c:v>Tuition</c:v>
                </c:pt>
                <c:pt idx="5">
                  <c:v>Interest on Reserves</c:v>
                </c:pt>
                <c:pt idx="8">
                  <c:v>Revenues from State Sources:</c:v>
                </c:pt>
                <c:pt idx="9">
                  <c:v>State Aid</c:v>
                </c:pt>
                <c:pt idx="10">
                  <c:v>Extraordinary Aid</c:v>
                </c:pt>
                <c:pt idx="12">
                  <c:v>Revenues from Federal Sources:</c:v>
                </c:pt>
                <c:pt idx="13">
                  <c:v>Medicaid Reimbursement</c:v>
                </c:pt>
              </c:strCache>
            </c:strRef>
          </c:cat>
          <c:val>
            <c:numRef>
              <c:f>' #7 Revenues'!$C$4:$C$17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39-1DD4-4E2F-9A23-D63F75A59DA5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1DD4-4E2F-9A23-D63F75A59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1DD4-4E2F-9A23-D63F75A59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1DD4-4E2F-9A23-D63F75A59D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1-1DD4-4E2F-9A23-D63F75A59D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3-1DD4-4E2F-9A23-D63F75A59D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5-1DD4-4E2F-9A23-D63F75A59D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7-1DD4-4E2F-9A23-D63F75A59D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9-1DD4-4E2F-9A23-D63F75A59D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1DD4-4E2F-9A23-D63F75A59D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1DD4-4E2F-9A23-D63F75A59D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1DD4-4E2F-9A23-D63F75A59D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1-1DD4-4E2F-9A23-D63F75A59D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3-1DD4-4E2F-9A23-D63F75A59DA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1DD4-4E2F-9A23-D63F75A59D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B-1DD4-4E2F-9A23-D63F75A59D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D-1DD4-4E2F-9A23-D63F75A59D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F-1DD4-4E2F-9A23-D63F75A59D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1-1DD4-4E2F-9A23-D63F75A59D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3-1DD4-4E2F-9A23-D63F75A59DA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5-1DD4-4E2F-9A23-D63F75A59D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7-1DD4-4E2F-9A23-D63F75A59D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9-1DD4-4E2F-9A23-D63F75A59DA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B-1DD4-4E2F-9A23-D63F75A59DA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D-1DD4-4E2F-9A23-D63F75A59DA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F-1DD4-4E2F-9A23-D63F75A59DA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1-1DD4-4E2F-9A23-D63F75A59DA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3-1DD4-4E2F-9A23-D63F75A59DA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5-1DD4-4E2F-9A23-D63F75A59D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#7 Revenues'!$A$4:$A$17</c:f>
              <c:strCache>
                <c:ptCount val="14"/>
                <c:pt idx="0">
                  <c:v>Local Levy</c:v>
                </c:pt>
                <c:pt idx="1">
                  <c:v>Withdrawal from Capital Reserve</c:v>
                </c:pt>
                <c:pt idx="2">
                  <c:v>Budgeted Fund Balance</c:v>
                </c:pt>
                <c:pt idx="3">
                  <c:v>Miscellaneous Revenue</c:v>
                </c:pt>
                <c:pt idx="4">
                  <c:v>Tuition</c:v>
                </c:pt>
                <c:pt idx="5">
                  <c:v>Interest on Reserves</c:v>
                </c:pt>
                <c:pt idx="8">
                  <c:v>Revenues from State Sources:</c:v>
                </c:pt>
                <c:pt idx="9">
                  <c:v>State Aid</c:v>
                </c:pt>
                <c:pt idx="10">
                  <c:v>Extraordinary Aid</c:v>
                </c:pt>
                <c:pt idx="12">
                  <c:v>Revenues from Federal Sources:</c:v>
                </c:pt>
                <c:pt idx="13">
                  <c:v>Medicaid Reimbursement</c:v>
                </c:pt>
              </c:strCache>
            </c:strRef>
          </c:cat>
          <c:val>
            <c:numRef>
              <c:f>' #7 Revenues'!$D$4:$D$17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56-1DD4-4E2F-9A23-D63F75A59DA5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8-1DD4-4E2F-9A23-D63F75A59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A-1DD4-4E2F-9A23-D63F75A59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C-1DD4-4E2F-9A23-D63F75A59D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E-1DD4-4E2F-9A23-D63F75A59D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0-1DD4-4E2F-9A23-D63F75A59D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2-1DD4-4E2F-9A23-D63F75A59D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4-1DD4-4E2F-9A23-D63F75A59D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6-1DD4-4E2F-9A23-D63F75A59D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8-1DD4-4E2F-9A23-D63F75A59D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A-1DD4-4E2F-9A23-D63F75A59D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C-1DD4-4E2F-9A23-D63F75A59D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E-1DD4-4E2F-9A23-D63F75A59D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0-1DD4-4E2F-9A23-D63F75A59DA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2-1DD4-4E2F-9A23-D63F75A59D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8-1DD4-4E2F-9A23-D63F75A59D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A-1DD4-4E2F-9A23-D63F75A59D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C-1DD4-4E2F-9A23-D63F75A59D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E-1DD4-4E2F-9A23-D63F75A59D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0-1DD4-4E2F-9A23-D63F75A59DA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2-1DD4-4E2F-9A23-D63F75A59D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4-1DD4-4E2F-9A23-D63F75A59D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6-1DD4-4E2F-9A23-D63F75A59DA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8-1DD4-4E2F-9A23-D63F75A59DA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A-1DD4-4E2F-9A23-D63F75A59DA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C-1DD4-4E2F-9A23-D63F75A59DA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E-1DD4-4E2F-9A23-D63F75A59DA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0-1DD4-4E2F-9A23-D63F75A59DA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2-1DD4-4E2F-9A23-D63F75A59D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#7 Revenues'!$A$4:$A$17</c:f>
              <c:strCache>
                <c:ptCount val="14"/>
                <c:pt idx="0">
                  <c:v>Local Levy</c:v>
                </c:pt>
                <c:pt idx="1">
                  <c:v>Withdrawal from Capital Reserve</c:v>
                </c:pt>
                <c:pt idx="2">
                  <c:v>Budgeted Fund Balance</c:v>
                </c:pt>
                <c:pt idx="3">
                  <c:v>Miscellaneous Revenue</c:v>
                </c:pt>
                <c:pt idx="4">
                  <c:v>Tuition</c:v>
                </c:pt>
                <c:pt idx="5">
                  <c:v>Interest on Reserves</c:v>
                </c:pt>
                <c:pt idx="8">
                  <c:v>Revenues from State Sources:</c:v>
                </c:pt>
                <c:pt idx="9">
                  <c:v>State Aid</c:v>
                </c:pt>
                <c:pt idx="10">
                  <c:v>Extraordinary Aid</c:v>
                </c:pt>
                <c:pt idx="12">
                  <c:v>Revenues from Federal Sources:</c:v>
                </c:pt>
                <c:pt idx="13">
                  <c:v>Medicaid Reimbursement</c:v>
                </c:pt>
              </c:strCache>
            </c:strRef>
          </c:cat>
          <c:val>
            <c:numRef>
              <c:f>' #7 Revenues'!$E$4:$E$17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73-1DD4-4E2F-9A23-D63F75A59DA5}"/>
            </c:ext>
          </c:extLst>
        </c:ser>
        <c:ser>
          <c:idx val="4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5-1DD4-4E2F-9A23-D63F75A59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7-1DD4-4E2F-9A23-D63F75A59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9-1DD4-4E2F-9A23-D63F75A59D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B-1DD4-4E2F-9A23-D63F75A59D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D-1DD4-4E2F-9A23-D63F75A59D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F-1DD4-4E2F-9A23-D63F75A59D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1-1DD4-4E2F-9A23-D63F75A59D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3-1DD4-4E2F-9A23-D63F75A59D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5-1DD4-4E2F-9A23-D63F75A59D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7-1DD4-4E2F-9A23-D63F75A59D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1DD4-4E2F-9A23-D63F75A59D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1DD4-4E2F-9A23-D63F75A59D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1DD4-4E2F-9A23-D63F75A59DA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F-1DD4-4E2F-9A23-D63F75A59D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5-1DD4-4E2F-9A23-D63F75A59D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7-1DD4-4E2F-9A23-D63F75A59D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9-1DD4-4E2F-9A23-D63F75A59D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B-1DD4-4E2F-9A23-D63F75A59D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D-1DD4-4E2F-9A23-D63F75A59DA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7F-1DD4-4E2F-9A23-D63F75A59D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1-1DD4-4E2F-9A23-D63F75A59D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3-1DD4-4E2F-9A23-D63F75A59DA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5-1DD4-4E2F-9A23-D63F75A59DA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7-1DD4-4E2F-9A23-D63F75A59DA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9-1DD4-4E2F-9A23-D63F75A59DA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B-1DD4-4E2F-9A23-D63F75A59DA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D-1DD4-4E2F-9A23-D63F75A59DA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8F-1DD4-4E2F-9A23-D63F75A59D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#7 Revenues'!$A$4:$A$17</c:f>
              <c:strCache>
                <c:ptCount val="14"/>
                <c:pt idx="0">
                  <c:v>Local Levy</c:v>
                </c:pt>
                <c:pt idx="1">
                  <c:v>Withdrawal from Capital Reserve</c:v>
                </c:pt>
                <c:pt idx="2">
                  <c:v>Budgeted Fund Balance</c:v>
                </c:pt>
                <c:pt idx="3">
                  <c:v>Miscellaneous Revenue</c:v>
                </c:pt>
                <c:pt idx="4">
                  <c:v>Tuition</c:v>
                </c:pt>
                <c:pt idx="5">
                  <c:v>Interest on Reserves</c:v>
                </c:pt>
                <c:pt idx="8">
                  <c:v>Revenues from State Sources:</c:v>
                </c:pt>
                <c:pt idx="9">
                  <c:v>State Aid</c:v>
                </c:pt>
                <c:pt idx="10">
                  <c:v>Extraordinary Aid</c:v>
                </c:pt>
                <c:pt idx="12">
                  <c:v>Revenues from Federal Sources:</c:v>
                </c:pt>
                <c:pt idx="13">
                  <c:v>Medicaid Reimbursement</c:v>
                </c:pt>
              </c:strCache>
            </c:strRef>
          </c:cat>
          <c:val>
            <c:numRef>
              <c:f>' #7 Revenues'!$F$4:$F$17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90-1DD4-4E2F-9A23-D63F75A59DA5}"/>
            </c:ext>
          </c:extLst>
        </c:ser>
        <c:ser>
          <c:idx val="5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2-1DD4-4E2F-9A23-D63F75A59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4-1DD4-4E2F-9A23-D63F75A59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6-1DD4-4E2F-9A23-D63F75A59D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8-1DD4-4E2F-9A23-D63F75A59D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A-1DD4-4E2F-9A23-D63F75A59D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C-1DD4-4E2F-9A23-D63F75A59D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E-1DD4-4E2F-9A23-D63F75A59D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0-1DD4-4E2F-9A23-D63F75A59D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2-1DD4-4E2F-9A23-D63F75A59D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4-1DD4-4E2F-9A23-D63F75A59D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6-1DD4-4E2F-9A23-D63F75A59D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8-1DD4-4E2F-9A23-D63F75A59D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A-1DD4-4E2F-9A23-D63F75A59DA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C-1DD4-4E2F-9A23-D63F75A59D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92-1DD4-4E2F-9A23-D63F75A59D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94-1DD4-4E2F-9A23-D63F75A59D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96-1DD4-4E2F-9A23-D63F75A59D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98-1DD4-4E2F-9A23-D63F75A59D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9A-1DD4-4E2F-9A23-D63F75A59DA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9C-1DD4-4E2F-9A23-D63F75A59D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9E-1DD4-4E2F-9A23-D63F75A59D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0-1DD4-4E2F-9A23-D63F75A59DA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2-1DD4-4E2F-9A23-D63F75A59DA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4-1DD4-4E2F-9A23-D63F75A59DA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6-1DD4-4E2F-9A23-D63F75A59DA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8-1DD4-4E2F-9A23-D63F75A59DA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A-1DD4-4E2F-9A23-D63F75A59DA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C-1DD4-4E2F-9A23-D63F75A59D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#7 Revenues'!$A$4:$A$17</c:f>
              <c:strCache>
                <c:ptCount val="14"/>
                <c:pt idx="0">
                  <c:v>Local Levy</c:v>
                </c:pt>
                <c:pt idx="1">
                  <c:v>Withdrawal from Capital Reserve</c:v>
                </c:pt>
                <c:pt idx="2">
                  <c:v>Budgeted Fund Balance</c:v>
                </c:pt>
                <c:pt idx="3">
                  <c:v>Miscellaneous Revenue</c:v>
                </c:pt>
                <c:pt idx="4">
                  <c:v>Tuition</c:v>
                </c:pt>
                <c:pt idx="5">
                  <c:v>Interest on Reserves</c:v>
                </c:pt>
                <c:pt idx="8">
                  <c:v>Revenues from State Sources:</c:v>
                </c:pt>
                <c:pt idx="9">
                  <c:v>State Aid</c:v>
                </c:pt>
                <c:pt idx="10">
                  <c:v>Extraordinary Aid</c:v>
                </c:pt>
                <c:pt idx="12">
                  <c:v>Revenues from Federal Sources:</c:v>
                </c:pt>
                <c:pt idx="13">
                  <c:v>Medicaid Reimbursement</c:v>
                </c:pt>
              </c:strCache>
            </c:strRef>
          </c:cat>
          <c:val>
            <c:numRef>
              <c:f>' #7 Revenues'!$G$4:$G$17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AD-1DD4-4E2F-9A23-D63F75A59DA5}"/>
            </c:ext>
          </c:extLst>
        </c:ser>
        <c:ser>
          <c:idx val="6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F-1DD4-4E2F-9A23-D63F75A59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1-1DD4-4E2F-9A23-D63F75A59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3-1DD4-4E2F-9A23-D63F75A59D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5-1DD4-4E2F-9A23-D63F75A59D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7-1DD4-4E2F-9A23-D63F75A59D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9-1DD4-4E2F-9A23-D63F75A59D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B-1DD4-4E2F-9A23-D63F75A59D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D-1DD4-4E2F-9A23-D63F75A59D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F-1DD4-4E2F-9A23-D63F75A59D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1-1DD4-4E2F-9A23-D63F75A59D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3-1DD4-4E2F-9A23-D63F75A59D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5-1DD4-4E2F-9A23-D63F75A59D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7-1DD4-4E2F-9A23-D63F75A59DA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9-1DD4-4E2F-9A23-D63F75A59D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AF-1DD4-4E2F-9A23-D63F75A59D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1-1DD4-4E2F-9A23-D63F75A59D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3-1DD4-4E2F-9A23-D63F75A59D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5-1DD4-4E2F-9A23-D63F75A59D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7-1DD4-4E2F-9A23-D63F75A59DA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9-1DD4-4E2F-9A23-D63F75A59D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B-1DD4-4E2F-9A23-D63F75A59D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D-1DD4-4E2F-9A23-D63F75A59DA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BF-1DD4-4E2F-9A23-D63F75A59DA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C1-1DD4-4E2F-9A23-D63F75A59DA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C3-1DD4-4E2F-9A23-D63F75A59DA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C5-1DD4-4E2F-9A23-D63F75A59DA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C7-1DD4-4E2F-9A23-D63F75A59DA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C9-1DD4-4E2F-9A23-D63F75A59D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#7 Revenues'!$A$4:$A$17</c:f>
              <c:strCache>
                <c:ptCount val="14"/>
                <c:pt idx="0">
                  <c:v>Local Levy</c:v>
                </c:pt>
                <c:pt idx="1">
                  <c:v>Withdrawal from Capital Reserve</c:v>
                </c:pt>
                <c:pt idx="2">
                  <c:v>Budgeted Fund Balance</c:v>
                </c:pt>
                <c:pt idx="3">
                  <c:v>Miscellaneous Revenue</c:v>
                </c:pt>
                <c:pt idx="4">
                  <c:v>Tuition</c:v>
                </c:pt>
                <c:pt idx="5">
                  <c:v>Interest on Reserves</c:v>
                </c:pt>
                <c:pt idx="8">
                  <c:v>Revenues from State Sources:</c:v>
                </c:pt>
                <c:pt idx="9">
                  <c:v>State Aid</c:v>
                </c:pt>
                <c:pt idx="10">
                  <c:v>Extraordinary Aid</c:v>
                </c:pt>
                <c:pt idx="12">
                  <c:v>Revenues from Federal Sources:</c:v>
                </c:pt>
                <c:pt idx="13">
                  <c:v>Medicaid Reimbursement</c:v>
                </c:pt>
              </c:strCache>
            </c:strRef>
          </c:cat>
          <c:val>
            <c:numRef>
              <c:f>' #7 Revenues'!$H$4:$H$17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CA-1DD4-4E2F-9A23-D63F75A59DA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Linden Board of Education
Budget Appropriations
2024-2025</a:t>
            </a:r>
          </a:p>
        </c:rich>
      </c:tx>
      <c:layout>
        <c:manualLayout>
          <c:xMode val="edge"/>
          <c:yMode val="edge"/>
          <c:x val="0.34968550597841935"/>
          <c:y val="1.957580360686550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02996670366259"/>
          <c:y val="0.45513866231647637"/>
          <c:w val="0.45394006659267483"/>
          <c:h val="0.26427406199021208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A27-4A96-8466-BEB6269C80AE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A27-4A96-8466-BEB6269C80A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A27-4A96-8466-BEB6269C80A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A27-4A96-8466-BEB6269C80AE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A27-4A96-8466-BEB6269C80AE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A27-4A96-8466-BEB6269C80AE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A27-4A96-8466-BEB6269C80AE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9A27-4A96-8466-BEB6269C80AE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A27-4A96-8466-BEB6269C80AE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9A27-4A96-8466-BEB6269C80AE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9A27-4A96-8466-BEB6269C80AE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9A27-4A96-8466-BEB6269C80AE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9A27-4A96-8466-BEB6269C80AE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A-9A27-4A96-8466-BEB6269C80AE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B-9A27-4A96-8466-BEB6269C80AE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C-9A27-4A96-8466-BEB6269C80AE}"/>
              </c:ext>
            </c:extLst>
          </c:dPt>
          <c:dLbls>
            <c:dLbl>
              <c:idx val="0"/>
              <c:layout>
                <c:manualLayout>
                  <c:x val="-5.9358763487897349E-2"/>
                  <c:y val="-0.19756050914809073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7-4A96-8466-BEB6269C80AE}"/>
                </c:ext>
              </c:extLst>
            </c:dLbl>
            <c:dLbl>
              <c:idx val="1"/>
              <c:layout>
                <c:manualLayout>
                  <c:x val="2.2187926509186353E-2"/>
                  <c:y val="-0.14638384622186704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7-4A96-8466-BEB6269C80AE}"/>
                </c:ext>
              </c:extLst>
            </c:dLbl>
            <c:dLbl>
              <c:idx val="2"/>
              <c:layout>
                <c:manualLayout>
                  <c:x val="-0.10539796842819728"/>
                  <c:y val="-0.15271274614327368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7-4A96-8466-BEB6269C80AE}"/>
                </c:ext>
              </c:extLst>
            </c:dLbl>
            <c:dLbl>
              <c:idx val="3"/>
              <c:layout>
                <c:manualLayout>
                  <c:x val="2.0825038379636489E-2"/>
                  <c:y val="-0.1918856961803102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27-4A96-8466-BEB6269C80AE}"/>
                </c:ext>
              </c:extLst>
            </c:dLbl>
            <c:dLbl>
              <c:idx val="4"/>
              <c:layout>
                <c:manualLayout>
                  <c:x val="0.14812005325083538"/>
                  <c:y val="-0.1031416423681134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27-4A96-8466-BEB6269C80AE}"/>
                </c:ext>
              </c:extLst>
            </c:dLbl>
            <c:dLbl>
              <c:idx val="5"/>
              <c:layout>
                <c:manualLayout>
                  <c:x val="0.10212927601585879"/>
                  <c:y val="6.9640723947027713E-3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27-4A96-8466-BEB6269C80AE}"/>
                </c:ext>
              </c:extLst>
            </c:dLbl>
            <c:dLbl>
              <c:idx val="6"/>
              <c:layout>
                <c:manualLayout>
                  <c:x val="0.19003872849227157"/>
                  <c:y val="7.7674628074983432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7-4A96-8466-BEB6269C80AE}"/>
                </c:ext>
              </c:extLst>
            </c:dLbl>
            <c:dLbl>
              <c:idx val="7"/>
              <c:layout>
                <c:manualLayout>
                  <c:x val="7.6039545056867885E-2"/>
                  <c:y val="0.1480272876396068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27-4A96-8466-BEB6269C80AE}"/>
                </c:ext>
              </c:extLst>
            </c:dLbl>
            <c:dLbl>
              <c:idx val="8"/>
              <c:layout>
                <c:manualLayout>
                  <c:x val="4.3324934383202097E-2"/>
                  <c:y val="0.16775389713256317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7-4A96-8466-BEB6269C80AE}"/>
                </c:ext>
              </c:extLst>
            </c:dLbl>
            <c:dLbl>
              <c:idx val="9"/>
              <c:layout>
                <c:manualLayout>
                  <c:x val="-9.0751006124234576E-2"/>
                  <c:y val="0.2008172308063520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7-4A96-8466-BEB6269C80AE}"/>
                </c:ext>
              </c:extLst>
            </c:dLbl>
            <c:dLbl>
              <c:idx val="10"/>
              <c:layout>
                <c:manualLayout>
                  <c:x val="-0.15408352289297175"/>
                  <c:y val="9.3253047478491308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7-4A96-8466-BEB6269C80AE}"/>
                </c:ext>
              </c:extLst>
            </c:dLbl>
            <c:dLbl>
              <c:idx val="11"/>
              <c:layout>
                <c:manualLayout>
                  <c:x val="-5.8475240594925634E-2"/>
                  <c:y val="0.1665435085263591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27-4A96-8466-BEB6269C80AE}"/>
                </c:ext>
              </c:extLst>
            </c:dLbl>
            <c:dLbl>
              <c:idx val="12"/>
              <c:layout>
                <c:manualLayout>
                  <c:x val="-0.11844841061533976"/>
                  <c:y val="0.1455187688207459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27-4A96-8466-BEB6269C80A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27-4A96-8466-BEB6269C80AE}"/>
                </c:ext>
              </c:extLst>
            </c:dLbl>
            <c:dLbl>
              <c:idx val="14"/>
              <c:layout>
                <c:manualLayout>
                  <c:x val="-0.1405959755030621"/>
                  <c:y val="3.553826390892962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27-4A96-8466-BEB6269C80AE}"/>
                </c:ext>
              </c:extLst>
            </c:dLbl>
            <c:dLbl>
              <c:idx val="15"/>
              <c:layout>
                <c:manualLayout>
                  <c:x val="-4.6555963837853619E-2"/>
                  <c:y val="-3.9646010601653792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27-4A96-8466-BEB6269C80AE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'Figures for Expense Graph'!$A$5:$A$20</c:f>
              <c:strCache>
                <c:ptCount val="16"/>
                <c:pt idx="0">
                  <c:v>Tuition</c:v>
                </c:pt>
                <c:pt idx="1">
                  <c:v>Instruction - Regular Programs</c:v>
                </c:pt>
                <c:pt idx="2">
                  <c:v>Charter Schools</c:v>
                </c:pt>
                <c:pt idx="3">
                  <c:v>Special Education</c:v>
                </c:pt>
                <c:pt idx="4">
                  <c:v>Interest Payments</c:v>
                </c:pt>
                <c:pt idx="5">
                  <c:v>Basic Skills</c:v>
                </c:pt>
                <c:pt idx="6">
                  <c:v>Bilingual</c:v>
                </c:pt>
                <c:pt idx="7">
                  <c:v>Support Services</c:v>
                </c:pt>
                <c:pt idx="8">
                  <c:v>Administration Support Services</c:v>
                </c:pt>
                <c:pt idx="9">
                  <c:v>Operation &amp; Maintenance &amp; Security</c:v>
                </c:pt>
                <c:pt idx="10">
                  <c:v>Transportation</c:v>
                </c:pt>
                <c:pt idx="11">
                  <c:v>Employee Benefits </c:v>
                </c:pt>
                <c:pt idx="12">
                  <c:v>Athletics / Co-curricular</c:v>
                </c:pt>
                <c:pt idx="13">
                  <c:v>Equipment</c:v>
                </c:pt>
                <c:pt idx="14">
                  <c:v>Capital Outlay</c:v>
                </c:pt>
                <c:pt idx="15">
                  <c:v>State/Federal Grants </c:v>
                </c:pt>
              </c:strCache>
            </c:strRef>
          </c:cat>
          <c:val>
            <c:numRef>
              <c:f>'Figures for Expense Graph'!$D$5:$D$20</c:f>
              <c:numCache>
                <c:formatCode>#,##0_);\(#,##0\)</c:formatCode>
                <c:ptCount val="16"/>
                <c:pt idx="0">
                  <c:v>9800675</c:v>
                </c:pt>
                <c:pt idx="1">
                  <c:v>44578227</c:v>
                </c:pt>
                <c:pt idx="2">
                  <c:v>324368</c:v>
                </c:pt>
                <c:pt idx="3">
                  <c:v>12195423</c:v>
                </c:pt>
                <c:pt idx="4">
                  <c:v>115000</c:v>
                </c:pt>
                <c:pt idx="5">
                  <c:v>3500</c:v>
                </c:pt>
                <c:pt idx="6">
                  <c:v>2945234</c:v>
                </c:pt>
                <c:pt idx="7">
                  <c:v>16604195</c:v>
                </c:pt>
                <c:pt idx="8">
                  <c:v>11141345</c:v>
                </c:pt>
                <c:pt idx="9">
                  <c:v>15750078</c:v>
                </c:pt>
                <c:pt idx="10">
                  <c:v>11415990</c:v>
                </c:pt>
                <c:pt idx="11">
                  <c:v>30069000</c:v>
                </c:pt>
                <c:pt idx="12">
                  <c:v>1519658</c:v>
                </c:pt>
                <c:pt idx="13">
                  <c:v>1053975</c:v>
                </c:pt>
                <c:pt idx="14">
                  <c:v>13458238</c:v>
                </c:pt>
                <c:pt idx="15">
                  <c:v>20132853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A27-4A96-8466-BEB6269C80AE}"/>
            </c:ext>
          </c:extLst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9A27-4A96-8466-BEB6269C80AE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9A27-4A96-8466-BEB6269C80A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9A27-4A96-8466-BEB6269C80A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9A27-4A96-8466-BEB6269C80AE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9A27-4A96-8466-BEB6269C80AE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9A27-4A96-8466-BEB6269C80AE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9A27-4A96-8466-BEB6269C80AE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9A27-4A96-8466-BEB6269C80AE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9A27-4A96-8466-BEB6269C80AE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9A27-4A96-8466-BEB6269C80AE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9A27-4A96-8466-BEB6269C80AE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9A27-4A96-8466-BEB6269C80AE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9A27-4A96-8466-BEB6269C80AE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38-9A27-4A96-8466-BEB6269C80AE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39-9A27-4A96-8466-BEB6269C80AE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3A-9A27-4A96-8466-BEB6269C80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'Figures for Expense Graph'!$A$5:$A$20</c:f>
              <c:strCache>
                <c:ptCount val="16"/>
                <c:pt idx="0">
                  <c:v>Tuition</c:v>
                </c:pt>
                <c:pt idx="1">
                  <c:v>Instruction - Regular Programs</c:v>
                </c:pt>
                <c:pt idx="2">
                  <c:v>Charter Schools</c:v>
                </c:pt>
                <c:pt idx="3">
                  <c:v>Special Education</c:v>
                </c:pt>
                <c:pt idx="4">
                  <c:v>Interest Payments</c:v>
                </c:pt>
                <c:pt idx="5">
                  <c:v>Basic Skills</c:v>
                </c:pt>
                <c:pt idx="6">
                  <c:v>Bilingual</c:v>
                </c:pt>
                <c:pt idx="7">
                  <c:v>Support Services</c:v>
                </c:pt>
                <c:pt idx="8">
                  <c:v>Administration Support Services</c:v>
                </c:pt>
                <c:pt idx="9">
                  <c:v>Operation &amp; Maintenance &amp; Security</c:v>
                </c:pt>
                <c:pt idx="10">
                  <c:v>Transportation</c:v>
                </c:pt>
                <c:pt idx="11">
                  <c:v>Employee Benefits </c:v>
                </c:pt>
                <c:pt idx="12">
                  <c:v>Athletics / Co-curricular</c:v>
                </c:pt>
                <c:pt idx="13">
                  <c:v>Equipment</c:v>
                </c:pt>
                <c:pt idx="14">
                  <c:v>Capital Outlay</c:v>
                </c:pt>
                <c:pt idx="15">
                  <c:v>State/Federal Grants </c:v>
                </c:pt>
              </c:strCache>
            </c:strRef>
          </c:cat>
          <c:val>
            <c:numRef>
              <c:f>'Figures for Expense Graph'!$E$5:$E$20</c:f>
              <c:numCache>
                <c:formatCode>0.00%</c:formatCode>
                <c:ptCount val="16"/>
                <c:pt idx="0">
                  <c:v>5.1283501262761391E-2</c:v>
                </c:pt>
                <c:pt idx="1">
                  <c:v>0.23326225598197717</c:v>
                </c:pt>
                <c:pt idx="2">
                  <c:v>1.6973041895174963E-3</c:v>
                </c:pt>
                <c:pt idx="3">
                  <c:v>6.3814379195352294E-2</c:v>
                </c:pt>
                <c:pt idx="5">
                  <c:v>1.83142747228803E-5</c:v>
                </c:pt>
                <c:pt idx="6">
                  <c:v>1.5411378456905038E-2</c:v>
                </c:pt>
                <c:pt idx="7">
                  <c:v>8.6883939652078704E-2</c:v>
                </c:pt>
                <c:pt idx="8">
                  <c:v>5.8298758032111091E-2</c:v>
                </c:pt>
                <c:pt idx="9">
                  <c:v>8.2414644399655165E-2</c:v>
                </c:pt>
                <c:pt idx="10">
                  <c:v>5.9735879169615508E-2</c:v>
                </c:pt>
                <c:pt idx="11">
                  <c:v>0.15734055046922507</c:v>
                </c:pt>
                <c:pt idx="12">
                  <c:v>7.9518383133779513E-3</c:v>
                </c:pt>
                <c:pt idx="13">
                  <c:v>5.5150822002993606E-3</c:v>
                </c:pt>
                <c:pt idx="14">
                  <c:v>7.0422248005116317E-2</c:v>
                </c:pt>
                <c:pt idx="15">
                  <c:v>0.10534817165638995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9A27-4A96-8466-BEB6269C8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Linden Board of Education
Budgeted Revenues
2024-2025</a:t>
            </a:r>
          </a:p>
        </c:rich>
      </c:tx>
      <c:layout>
        <c:manualLayout>
          <c:xMode val="edge"/>
          <c:yMode val="edge"/>
          <c:x val="0.34227809857101199"/>
          <c:y val="2.392860986448720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34855643044621"/>
          <c:y val="0.40130508784785607"/>
          <c:w val="0.42175360710321863"/>
          <c:h val="0.2463295269168026"/>
        </c:manualLayout>
      </c:layout>
      <c:pie3DChart>
        <c:varyColors val="1"/>
        <c:ser>
          <c:idx val="1"/>
          <c:order val="0"/>
          <c:spPr>
            <a:ln w="12700">
              <a:solidFill>
                <a:srgbClr val="000000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162-417A-95BA-8D341BA8AC8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162-417A-95BA-8D341BA8AC8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162-417A-95BA-8D341BA8AC8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162-417A-95BA-8D341BA8AC8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162-417A-95BA-8D341BA8AC8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162-417A-95BA-8D341BA8AC8C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162-417A-95BA-8D341BA8AC8C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162-417A-95BA-8D341BA8AC8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0-B162-417A-95BA-8D341BA8AC8C}"/>
              </c:ext>
            </c:extLst>
          </c:dPt>
          <c:dLbls>
            <c:dLbl>
              <c:idx val="0"/>
              <c:layout>
                <c:manualLayout>
                  <c:x val="-7.7573753280839888E-2"/>
                  <c:y val="-5.7626527852133458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2-417A-95BA-8D341BA8AC8C}"/>
                </c:ext>
              </c:extLst>
            </c:dLbl>
            <c:dLbl>
              <c:idx val="1"/>
              <c:layout>
                <c:manualLayout>
                  <c:x val="-9.0072440944881885E-2"/>
                  <c:y val="-0.1133297665456335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2-417A-95BA-8D341BA8AC8C}"/>
                </c:ext>
              </c:extLst>
            </c:dLbl>
            <c:dLbl>
              <c:idx val="2"/>
              <c:layout>
                <c:manualLayout>
                  <c:x val="0.12311262758821814"/>
                  <c:y val="-0.17053575161996368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62-417A-95BA-8D341BA8AC8C}"/>
                </c:ext>
              </c:extLst>
            </c:dLbl>
            <c:dLbl>
              <c:idx val="3"/>
              <c:layout>
                <c:manualLayout>
                  <c:x val="9.892365121026539E-2"/>
                  <c:y val="-6.7197731879473227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62-417A-95BA-8D341BA8AC8C}"/>
                </c:ext>
              </c:extLst>
            </c:dLbl>
            <c:dLbl>
              <c:idx val="4"/>
              <c:layout>
                <c:manualLayout>
                  <c:x val="8.603884514435696E-2"/>
                  <c:y val="-7.8060211306465663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62-417A-95BA-8D341BA8AC8C}"/>
                </c:ext>
              </c:extLst>
            </c:dLbl>
            <c:dLbl>
              <c:idx val="5"/>
              <c:layout>
                <c:manualLayout>
                  <c:x val="0.18140017497812774"/>
                  <c:y val="-3.7131322451089278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62-417A-95BA-8D341BA8AC8C}"/>
                </c:ext>
              </c:extLst>
            </c:dLbl>
            <c:dLbl>
              <c:idx val="6"/>
              <c:layout>
                <c:manualLayout>
                  <c:x val="3.0364654418197724E-2"/>
                  <c:y val="0.17238963579693029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62-417A-95BA-8D341BA8AC8C}"/>
                </c:ext>
              </c:extLst>
            </c:dLbl>
            <c:dLbl>
              <c:idx val="7"/>
              <c:layout>
                <c:manualLayout>
                  <c:x val="-9.4451326917468645E-2"/>
                  <c:y val="0.17173071689690841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62-417A-95BA-8D341BA8AC8C}"/>
                </c:ext>
              </c:extLst>
            </c:dLbl>
            <c:dLbl>
              <c:idx val="8"/>
              <c:layout>
                <c:manualLayout>
                  <c:x val="-0.11476068824730241"/>
                  <c:y val="0.1523369085753025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62-417A-95BA-8D341BA8AC8C}"/>
                </c:ext>
              </c:extLst>
            </c:dLbl>
            <c:dLbl>
              <c:idx val="9"/>
              <c:layout>
                <c:manualLayout>
                  <c:x val="-8.9606882473024202E-2"/>
                  <c:y val="0.1906193255001100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62-417A-95BA-8D341BA8AC8C}"/>
                </c:ext>
              </c:extLst>
            </c:dLbl>
            <c:dLbl>
              <c:idx val="10"/>
              <c:layout>
                <c:manualLayout>
                  <c:x val="-6.5710586176727911E-2"/>
                  <c:y val="0.18518688619433807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162-417A-95BA-8D341BA8AC8C}"/>
                </c:ext>
              </c:extLst>
            </c:dLbl>
            <c:dLbl>
              <c:idx val="11"/>
              <c:layout>
                <c:manualLayout>
                  <c:x val="-8.8835695538057743E-2"/>
                  <c:y val="3.7143318373846421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62-417A-95BA-8D341BA8AC8C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'Figures for Rev Graph'!$A$7:$A$15</c:f>
              <c:strCache>
                <c:ptCount val="9"/>
                <c:pt idx="0">
                  <c:v>General Fund Local Tax Levy</c:v>
                </c:pt>
                <c:pt idx="1">
                  <c:v>Budgeted Fund Balance</c:v>
                </c:pt>
                <c:pt idx="2">
                  <c:v>Interest</c:v>
                </c:pt>
                <c:pt idx="3">
                  <c:v>Miscellaneous</c:v>
                </c:pt>
                <c:pt idx="4">
                  <c:v>State Aid</c:v>
                </c:pt>
                <c:pt idx="5">
                  <c:v>Tuition</c:v>
                </c:pt>
                <c:pt idx="6">
                  <c:v>Medicaid (SEMI)</c:v>
                </c:pt>
                <c:pt idx="7">
                  <c:v>State and Federal Grants (Fund 20)</c:v>
                </c:pt>
                <c:pt idx="8">
                  <c:v>Budgeted Capital Reserve</c:v>
                </c:pt>
              </c:strCache>
            </c:strRef>
          </c:cat>
          <c:val>
            <c:numRef>
              <c:f>'Figures for Rev Graph'!$D$7:$D$15</c:f>
              <c:numCache>
                <c:formatCode>#,##0_);\(#,##0\)</c:formatCode>
                <c:ptCount val="9"/>
                <c:pt idx="0">
                  <c:v>92215916</c:v>
                </c:pt>
                <c:pt idx="1">
                  <c:v>4444305</c:v>
                </c:pt>
                <c:pt idx="2">
                  <c:v>115000</c:v>
                </c:pt>
                <c:pt idx="3">
                  <c:v>402000</c:v>
                </c:pt>
                <c:pt idx="4">
                  <c:v>65428814</c:v>
                </c:pt>
                <c:pt idx="5">
                  <c:v>51347</c:v>
                </c:pt>
                <c:pt idx="6">
                  <c:v>184086</c:v>
                </c:pt>
                <c:pt idx="7">
                  <c:v>20132853</c:v>
                </c:pt>
                <c:pt idx="8">
                  <c:v>8133438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162-417A-95BA-8D341BA8AC8C}"/>
            </c:ext>
          </c:extLst>
        </c:ser>
        <c:ser>
          <c:idx val="0"/>
          <c:order val="1"/>
          <c:spPr>
            <a:ln w="12700">
              <a:solidFill>
                <a:srgbClr val="000000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B162-417A-95BA-8D341BA8AC8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B162-417A-95BA-8D341BA8AC8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B162-417A-95BA-8D341BA8AC8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B162-417A-95BA-8D341BA8AC8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B162-417A-95BA-8D341BA8AC8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B162-417A-95BA-8D341BA8AC8C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B162-417A-95BA-8D341BA8AC8C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B162-417A-95BA-8D341BA8AC8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25-B162-417A-95BA-8D341BA8AC8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'Figures for Rev Graph'!$A$7:$A$15</c:f>
              <c:strCache>
                <c:ptCount val="9"/>
                <c:pt idx="0">
                  <c:v>General Fund Local Tax Levy</c:v>
                </c:pt>
                <c:pt idx="1">
                  <c:v>Budgeted Fund Balance</c:v>
                </c:pt>
                <c:pt idx="2">
                  <c:v>Interest</c:v>
                </c:pt>
                <c:pt idx="3">
                  <c:v>Miscellaneous</c:v>
                </c:pt>
                <c:pt idx="4">
                  <c:v>State Aid</c:v>
                </c:pt>
                <c:pt idx="5">
                  <c:v>Tuition</c:v>
                </c:pt>
                <c:pt idx="6">
                  <c:v>Medicaid (SEMI)</c:v>
                </c:pt>
                <c:pt idx="7">
                  <c:v>State and Federal Grants (Fund 20)</c:v>
                </c:pt>
                <c:pt idx="8">
                  <c:v>Budgeted Capital Reserve</c:v>
                </c:pt>
              </c:strCache>
            </c:strRef>
          </c:cat>
          <c:val>
            <c:numRef>
              <c:f>'Figures for Rev Graph'!$E$7:$E$15</c:f>
              <c:numCache>
                <c:formatCode>0.00%</c:formatCode>
                <c:ptCount val="9"/>
                <c:pt idx="0">
                  <c:v>0.48253360555601515</c:v>
                </c:pt>
                <c:pt idx="1">
                  <c:v>2.3255492206363009E-2</c:v>
                </c:pt>
                <c:pt idx="2">
                  <c:v>6.0175474089463842E-4</c:v>
                </c:pt>
                <c:pt idx="3">
                  <c:v>2.103525268170823E-3</c:v>
                </c:pt>
                <c:pt idx="4">
                  <c:v>0.34236607839663902</c:v>
                </c:pt>
                <c:pt idx="5">
                  <c:v>2.6868087548449565E-4</c:v>
                </c:pt>
                <c:pt idx="6">
                  <c:v>9.6325759332461223E-4</c:v>
                </c:pt>
                <c:pt idx="7">
                  <c:v>0.10534817165638995</c:v>
                </c:pt>
                <c:pt idx="8">
                  <c:v>4.255943370671831E-2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B162-417A-95BA-8D341BA8A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2B344-A5AB-40FA-BC4F-458BA26A7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0468E-6BFF-45F2-A9FB-4D282D2F6D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F3666E3-D618-324D-9EA3-A17D8BAABC0D}" type="datetime1">
              <a:rPr lang="en-US" altLang="en-US"/>
              <a:pPr>
                <a:defRPr/>
              </a:pPr>
              <a:t>3/19/2024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3DEC-B4C9-4287-9B89-6F0167FBC8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D168F-C323-41A8-9D82-D30959CC55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D3F320-B7D7-F641-9FAE-5B287D28AF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F5FFEA-3CCA-40DE-8FA5-11DDD53B6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4CB27-4EB9-4564-AA57-61DD95B4DF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F3A7B3-E07D-F34D-B4B8-6C7415354E1D}" type="datetime1">
              <a:rPr lang="en-US" altLang="en-US"/>
              <a:pPr>
                <a:defRPr/>
              </a:pPr>
              <a:t>3/19/2024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BD46543-8418-4243-A890-C1F60A7C5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27FEFD-63E5-4986-9C06-5741B000E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A417C-B2B6-4E24-B333-BDBC5B3EFD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3A8B3-0BCB-4F82-B125-678966C40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A891A5-8F38-FF45-8779-FF04F3096B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8C7A24C-A3F1-7A40-AF61-27C2FE38C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E8352D6-76FA-AA48-9C82-747D2457FC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6961E03-AC23-9146-9653-EF4643541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855365-160A-E54B-9DA5-128EBD5B9C00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AB823DF-2A37-7645-B009-C4021AA78A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08224D7-191B-0343-80A0-97EC40730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14172FF-8323-5644-A6F8-0A1224A46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65766E-02EF-3D4B-BD92-2D375659F1B4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AE137-361B-4AC1-9D3C-FA417B73D114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8EA9-4A10-8942-BBD9-7E26EE0AD78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42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50BCA-48D9-4ABD-A70F-54D84DC4671D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EDC5-BAA4-474F-AF54-4829E8EEDF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72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82D02-E0BF-48F3-A11B-08E28E6FA873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EDC5-BAA4-474F-AF54-4829E8EEDF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40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0EB03-66F0-4BF4-9DBF-F942D583082C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EDC5-BAA4-474F-AF54-4829E8EEDF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39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E13B7-A84A-4B63-AF9F-E0ACFBCCE7AD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EDC5-BAA4-474F-AF54-4829E8EEDF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0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335BB-FA7B-47A4-A28E-F08029F26657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EDC5-BAA4-474F-AF54-4829E8EEDF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80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81390-D29B-47E8-9C99-B57FDF4FC7B9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71B-1BDE-2841-A634-9BFE67E614D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38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E9865-7572-462F-90AD-9C91C1D7310C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9146-24FE-394E-A180-70A587C51FB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98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9265-992F-4B99-BC09-C7CE751577BD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8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51692-3427-48A2-958A-BEBD04EEF845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4936-8E4D-C34E-923C-B6091440E3C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627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1BBC7-387C-4B65-8354-2674AF012DB4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5F2-552D-F842-8540-FAD7BFD8D5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0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5A5A0-24A6-4339-81E3-DDB99C98B835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398-C544-504E-B4EA-483198936DC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9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04108-E72B-45DE-AC95-EA662EEC987A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803-155E-2B40-8AC9-1EC06A11FF8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61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3CD5D-E0C5-4565-B1CB-FAE593A4CA67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1301-F658-9B4A-82D3-895DA0B05AE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78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D8875-4C6B-445C-BBA7-7861458C355E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E15E-22A7-BE46-BBA2-4333483201D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445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3A192-9CF4-4F99-9D11-A6F42A78DD7C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BED-8069-1148-BFD3-2451002AB1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523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473347-7BB2-4D9E-AA75-35582BB862AE}" type="datetime1">
              <a:rPr lang="en-US" altLang="en-US" smtClean="0"/>
              <a:t>3/19/2024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BFEDC5-BAA4-474F-AF54-4829E8EEDF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40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  <p:sldLayoutId id="2147485596" r:id="rId9"/>
    <p:sldLayoutId id="2147485597" r:id="rId10"/>
    <p:sldLayoutId id="2147485598" r:id="rId11"/>
    <p:sldLayoutId id="2147485599" r:id="rId12"/>
    <p:sldLayoutId id="2147485600" r:id="rId13"/>
    <p:sldLayoutId id="2147485601" r:id="rId14"/>
    <p:sldLayoutId id="2147485602" r:id="rId15"/>
    <p:sldLayoutId id="214748560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FCEF6A7D-E6FB-4CAB-BAFB-2DBD365DD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981200"/>
            <a:ext cx="6629400" cy="3505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2024-2025</a:t>
            </a: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Preliminary</a:t>
            </a:r>
            <a:r>
              <a:rPr lang="en-US" dirty="0">
                <a:ea typeface="+mj-ea"/>
                <a:cs typeface="+mj-cs"/>
              </a:rPr>
              <a:t> Budget Presentation</a:t>
            </a:r>
          </a:p>
        </p:txBody>
      </p:sp>
      <p:pic>
        <p:nvPicPr>
          <p:cNvPr id="10243" name="Picture 1" descr="logo2.png">
            <a:extLst>
              <a:ext uri="{FF2B5EF4-FFF2-40B4-BE49-F238E27FC236}">
                <a16:creationId xmlns:a16="http://schemas.microsoft.com/office/drawing/2014/main" id="{69267283-17D7-E142-BB9C-D417BA19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09600"/>
            <a:ext cx="596674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2A7D-970C-43D7-ACE6-5E2CB638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77CD-BBA2-43EA-811B-1A663CC2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613"/>
            <a:ext cx="6347714" cy="4917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Chemistry Teacher</a:t>
            </a:r>
          </a:p>
          <a:p>
            <a:r>
              <a:rPr lang="en-US" dirty="0"/>
              <a:t>New Science Middle School Teacher</a:t>
            </a:r>
          </a:p>
          <a:p>
            <a:r>
              <a:rPr lang="en-US" dirty="0"/>
              <a:t>2 Deans of Academic and Discipline for High School</a:t>
            </a:r>
          </a:p>
          <a:p>
            <a:r>
              <a:rPr lang="en-US" dirty="0"/>
              <a:t>Enhanced ML / Bilingual program including</a:t>
            </a:r>
          </a:p>
          <a:p>
            <a:pPr lvl="1"/>
            <a:r>
              <a:rPr lang="en-US" dirty="0"/>
              <a:t>New Coach</a:t>
            </a:r>
          </a:p>
          <a:p>
            <a:pPr lvl="1"/>
            <a:r>
              <a:rPr lang="en-US" dirty="0"/>
              <a:t>Staff to work intake center over summer</a:t>
            </a:r>
          </a:p>
          <a:p>
            <a:pPr lvl="1"/>
            <a:r>
              <a:rPr lang="en-US" dirty="0"/>
              <a:t>3 new aides</a:t>
            </a:r>
          </a:p>
          <a:p>
            <a:pPr lvl="1"/>
            <a:r>
              <a:rPr lang="en-US" dirty="0"/>
              <a:t>ML Supervisor</a:t>
            </a:r>
          </a:p>
          <a:p>
            <a:pPr lvl="1"/>
            <a:r>
              <a:rPr lang="en-US" dirty="0"/>
              <a:t>2 Bilingual Teachers</a:t>
            </a:r>
          </a:p>
          <a:p>
            <a:pPr lvl="1"/>
            <a:r>
              <a:rPr lang="en-US" dirty="0"/>
              <a:t>3 ESL Teachers (School 4, 10, Spec Ed)</a:t>
            </a:r>
          </a:p>
          <a:p>
            <a:r>
              <a:rPr lang="en-US" dirty="0"/>
              <a:t>Administrative staff for Technology</a:t>
            </a:r>
          </a:p>
          <a:p>
            <a:r>
              <a:rPr lang="en-US" dirty="0"/>
              <a:t>Video / Media Technician</a:t>
            </a:r>
          </a:p>
          <a:p>
            <a:r>
              <a:rPr lang="en-US" dirty="0"/>
              <a:t>Revamped HR department (two generalists and secretary)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DABDB-AD92-448E-ACA5-D1C1C653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0F90-26B3-44DF-A1F7-B0EBAC94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staffing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8517-BFF3-4236-9998-5D434DA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0878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Coordinator (paid through Grant)</a:t>
            </a:r>
          </a:p>
          <a:p>
            <a:r>
              <a:rPr lang="en-US" dirty="0"/>
              <a:t>Two new Roaming nurses</a:t>
            </a:r>
          </a:p>
          <a:p>
            <a:r>
              <a:rPr lang="en-US" dirty="0"/>
              <a:t>Three new autistic classes (with a teacher and 2 paraprofessionals per classroom)</a:t>
            </a:r>
          </a:p>
          <a:p>
            <a:r>
              <a:rPr lang="en-US" dirty="0"/>
              <a:t>New Pre-School Disabled teacher</a:t>
            </a:r>
          </a:p>
          <a:p>
            <a:r>
              <a:rPr lang="en-US" dirty="0"/>
              <a:t>New Speech language therapist </a:t>
            </a:r>
          </a:p>
          <a:p>
            <a:r>
              <a:rPr lang="en-US" dirty="0"/>
              <a:t>New Supervisor for Nurse / Physical Education and Health</a:t>
            </a:r>
          </a:p>
          <a:p>
            <a:r>
              <a:rPr lang="en-US" dirty="0"/>
              <a:t>New Physical Education Teacher</a:t>
            </a:r>
          </a:p>
          <a:p>
            <a:r>
              <a:rPr lang="en-US" dirty="0"/>
              <a:t>22 Security staff, including one each for the elementary Schools</a:t>
            </a:r>
          </a:p>
          <a:p>
            <a:r>
              <a:rPr lang="en-US" dirty="0"/>
              <a:t>Revamping positions to add Supervisor of Registration</a:t>
            </a:r>
          </a:p>
          <a:p>
            <a:r>
              <a:rPr lang="en-US" dirty="0"/>
              <a:t>Revamping positions to add Coordinator of Educational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F4E5C-FD5C-42FB-8E0A-6A9E6276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20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38B8-952A-4955-9CF2-70F42F43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Upgrades /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F3D9-3BEB-4E17-8A28-DA4DC8E1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Middle School Boys Volleyball</a:t>
            </a:r>
          </a:p>
          <a:p>
            <a:r>
              <a:rPr lang="en-US" dirty="0"/>
              <a:t>Middle School Girls Volleyball</a:t>
            </a:r>
          </a:p>
          <a:p>
            <a:r>
              <a:rPr lang="en-US" dirty="0"/>
              <a:t>Girls Flag Football</a:t>
            </a:r>
          </a:p>
          <a:p>
            <a:r>
              <a:rPr lang="en-US" dirty="0"/>
              <a:t>Assistant Coach Volleyball – boys</a:t>
            </a:r>
          </a:p>
          <a:p>
            <a:r>
              <a:rPr lang="en-US" dirty="0"/>
              <a:t>Assistant Coach Volleyball – girls</a:t>
            </a:r>
          </a:p>
          <a:p>
            <a:r>
              <a:rPr lang="en-US" dirty="0"/>
              <a:t>Girls head coach wrestling</a:t>
            </a:r>
          </a:p>
          <a:p>
            <a:r>
              <a:rPr lang="en-US" dirty="0"/>
              <a:t>Special Olympics Stipends</a:t>
            </a:r>
          </a:p>
          <a:p>
            <a:r>
              <a:rPr lang="en-US" dirty="0"/>
              <a:t>Net System for Middle School Volleyball</a:t>
            </a:r>
          </a:p>
          <a:p>
            <a:r>
              <a:rPr lang="en-US" dirty="0"/>
              <a:t>New Pole Vault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444F2-CAC5-4A58-8EA8-D67DAB8B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3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9024D8-9D6D-4DD5-A2DE-5B216A6C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Budget Proposal – Facilities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5D56C-C610-42C4-81E4-B67D301B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5FAA0B-ED41-43B0-B9F2-D059D4CD33B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65084"/>
            <a:ext cx="7010399" cy="5211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800" u="sng" dirty="0"/>
          </a:p>
          <a:p>
            <a:pPr marL="0" indent="0">
              <a:buFontTx/>
              <a:buNone/>
            </a:pPr>
            <a:endParaRPr lang="en-US" altLang="en-US" u="sng" dirty="0"/>
          </a:p>
          <a:p>
            <a:r>
              <a:rPr lang="en-US" altLang="en-US" sz="3600" dirty="0"/>
              <a:t>Upgrading Cameras: $1,000,000</a:t>
            </a:r>
          </a:p>
          <a:p>
            <a:r>
              <a:rPr lang="en-US" altLang="en-US" sz="3600" dirty="0"/>
              <a:t>Boiler Replacement LAST $1,000,000</a:t>
            </a:r>
          </a:p>
          <a:p>
            <a:r>
              <a:rPr lang="en-US" altLang="en-US" sz="3600" dirty="0"/>
              <a:t>Redo High School Weight room - $213,000</a:t>
            </a:r>
          </a:p>
          <a:p>
            <a:r>
              <a:rPr lang="en-US" altLang="en-US" sz="3600" dirty="0"/>
              <a:t>Backboard upgrades (elementary schools) - $60,500</a:t>
            </a:r>
          </a:p>
          <a:p>
            <a:r>
              <a:rPr lang="en-US" altLang="en-US" sz="3600" dirty="0"/>
              <a:t>Convert Storage closet in School #2 to Office: $200,000</a:t>
            </a:r>
          </a:p>
          <a:p>
            <a:r>
              <a:rPr lang="en-US" altLang="en-US" sz="3600" dirty="0"/>
              <a:t>Ceiling Tiles / Lights: $400,000</a:t>
            </a:r>
          </a:p>
          <a:p>
            <a:r>
              <a:rPr lang="en-US" altLang="en-US" sz="3600" dirty="0"/>
              <a:t>Flooring (new tiles / abatement): $200,000</a:t>
            </a:r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>
              <a:buFontTx/>
              <a:buNone/>
            </a:pPr>
            <a:r>
              <a:rPr lang="en-US" altLang="en-US" i="1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9024D8-9D6D-4DD5-A2DE-5B216A6C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Budget Proposal – Facilities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5D56C-C610-42C4-81E4-B67D301B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CBE3886-3416-48B4-92FB-5786E52B7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1" y="1447800"/>
            <a:ext cx="7086600" cy="49657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endParaRPr lang="en-US" altLang="en-US" sz="800" u="sng" dirty="0"/>
          </a:p>
          <a:p>
            <a:pPr marL="0" indent="0" eaLnBrk="1" hangingPunct="1">
              <a:buFontTx/>
              <a:buNone/>
            </a:pPr>
            <a:endParaRPr lang="en-US" altLang="en-US" u="sng" dirty="0"/>
          </a:p>
          <a:p>
            <a:r>
              <a:rPr lang="en-US" altLang="en-US" sz="2800" dirty="0"/>
              <a:t>Marquees (School 10 and </a:t>
            </a:r>
            <a:r>
              <a:rPr lang="en-US" altLang="en-US" sz="2800" dirty="0" err="1"/>
              <a:t>Soehl</a:t>
            </a:r>
            <a:r>
              <a:rPr lang="en-US" altLang="en-US" sz="2800" dirty="0"/>
              <a:t>): $114,075</a:t>
            </a:r>
          </a:p>
          <a:p>
            <a:r>
              <a:rPr lang="en-US" altLang="en-US" sz="2800" dirty="0"/>
              <a:t>HVAC (electric upgrades): $2,646,000</a:t>
            </a:r>
          </a:p>
          <a:p>
            <a:r>
              <a:rPr lang="en-US" altLang="en-US" sz="2800" dirty="0"/>
              <a:t>HVAC for SOEHL Gym and Café: $500,000</a:t>
            </a:r>
          </a:p>
          <a:p>
            <a:r>
              <a:rPr lang="en-US" altLang="en-US" sz="2800" dirty="0"/>
              <a:t>School 9 back room repair: $540,000</a:t>
            </a:r>
          </a:p>
          <a:p>
            <a:r>
              <a:rPr lang="en-US" altLang="en-US" sz="2800" dirty="0"/>
              <a:t>Auditorium work (Middle and High Schools including lighting / Audio and Visual / rigging): $1,055,000</a:t>
            </a:r>
          </a:p>
          <a:p>
            <a:pPr marL="0" indent="0" eaLnBrk="1" hangingPunct="1">
              <a:buFontTx/>
              <a:buNone/>
            </a:pPr>
            <a:endParaRPr lang="en-US" altLang="en-US" sz="2800" dirty="0"/>
          </a:p>
          <a:p>
            <a:pPr marL="0" indent="0" eaLnBrk="1" hangingPunct="1">
              <a:buFontTx/>
              <a:buNone/>
            </a:pPr>
            <a:r>
              <a:rPr lang="en-US" altLang="en-US" sz="1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70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9024D8-9D6D-4DD5-A2DE-5B216A6C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Budget Proposal – Facilities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5D56C-C610-42C4-81E4-B67D301B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CBE3886-3416-48B4-92FB-5786E52B7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315199" cy="5105400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Tx/>
              <a:buNone/>
            </a:pPr>
            <a:endParaRPr lang="en-US" altLang="en-US" sz="800" u="sng" dirty="0"/>
          </a:p>
          <a:p>
            <a:pPr marL="0" indent="0" eaLnBrk="1" hangingPunct="1">
              <a:buFontTx/>
              <a:buNone/>
            </a:pPr>
            <a:endParaRPr lang="en-US" altLang="en-US" u="sng" dirty="0"/>
          </a:p>
          <a:p>
            <a:r>
              <a:rPr lang="en-US" altLang="en-US" sz="2800" dirty="0"/>
              <a:t>Playgrounds (School 1, 8, 9, 10): $2,180,865</a:t>
            </a:r>
          </a:p>
          <a:p>
            <a:r>
              <a:rPr lang="en-US" altLang="en-US" sz="2800" dirty="0"/>
              <a:t>Bathrooms (School 2, 4, 5, 6, HS, McManus): $2,131,135</a:t>
            </a:r>
          </a:p>
          <a:p>
            <a:r>
              <a:rPr lang="en-US" altLang="en-US" sz="2800" dirty="0"/>
              <a:t>Science Room renovations (3 at high school, 2 each at Middle Schools, 3 at School 6): $950,000</a:t>
            </a:r>
          </a:p>
          <a:p>
            <a:r>
              <a:rPr lang="en-US" altLang="en-US" sz="2800" dirty="0"/>
              <a:t>Water fill stations: $40,000</a:t>
            </a:r>
          </a:p>
          <a:p>
            <a:r>
              <a:rPr lang="en-US" altLang="en-US" sz="2800" dirty="0"/>
              <a:t>Cosmetology upgrades: $100,000</a:t>
            </a:r>
          </a:p>
          <a:p>
            <a:r>
              <a:rPr lang="en-US" altLang="en-US" sz="2800" dirty="0"/>
              <a:t>Leases for Cyber Security and Football Stadium:$458,100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Equipment: $595,875 (includes Smartboards, Weapons Detection System for Middle School)</a:t>
            </a:r>
          </a:p>
          <a:p>
            <a:endParaRPr lang="en-US" altLang="en-US" sz="2800" dirty="0"/>
          </a:p>
          <a:p>
            <a:pPr marL="0" indent="0" eaLnBrk="1" hangingPunct="1">
              <a:buFontTx/>
              <a:buNone/>
            </a:pPr>
            <a:endParaRPr lang="en-US" altLang="en-US" sz="2800" dirty="0"/>
          </a:p>
          <a:p>
            <a:pPr marL="0" indent="0" eaLnBrk="1" hangingPunct="1">
              <a:buFontTx/>
              <a:buNone/>
            </a:pPr>
            <a:r>
              <a:rPr lang="en-US" altLang="en-US" sz="1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70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4">
            <a:extLst>
              <a:ext uri="{FF2B5EF4-FFF2-40B4-BE49-F238E27FC236}">
                <a16:creationId xmlns:a16="http://schemas.microsoft.com/office/drawing/2014/main" id="{EDAEDEF7-B1F8-0644-84F5-7524A6FCC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1906062"/>
            <a:ext cx="8229600" cy="4373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Calisto MT" panose="02040603050505030304" pitchFamily="18" charset="77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FB59C2-BF60-4610-ABD9-CD598EB4ED45}"/>
              </a:ext>
            </a:extLst>
          </p:cNvPr>
          <p:cNvGraphicFramePr>
            <a:graphicFrameLocks/>
          </p:cNvGraphicFramePr>
          <p:nvPr/>
        </p:nvGraphicFramePr>
        <p:xfrm>
          <a:off x="762000" y="1906062"/>
          <a:ext cx="73913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1E5B1-4225-4A4B-98AF-85979587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55CEDA-FC50-409E-8330-2F15FED46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53959"/>
              </p:ext>
            </p:extLst>
          </p:nvPr>
        </p:nvGraphicFramePr>
        <p:xfrm>
          <a:off x="-12290" y="523632"/>
          <a:ext cx="8572500" cy="583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3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3888-5357-4B2B-9178-39748C8B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Budgeted Revenues </a:t>
            </a:r>
            <a:br>
              <a:rPr lang="en-US" dirty="0"/>
            </a:br>
            <a:r>
              <a:rPr lang="en-US" dirty="0"/>
              <a:t>2024-2025 (budget to budget)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21D7B-8A6A-43FE-B569-3A98AE87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555AF2-3559-424E-846C-8BE8EC787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604815"/>
              </p:ext>
            </p:extLst>
          </p:nvPr>
        </p:nvGraphicFramePr>
        <p:xfrm>
          <a:off x="228600" y="1905000"/>
          <a:ext cx="7238999" cy="4066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2585">
                  <a:extLst>
                    <a:ext uri="{9D8B030D-6E8A-4147-A177-3AD203B41FA5}">
                      <a16:colId xmlns:a16="http://schemas.microsoft.com/office/drawing/2014/main" val="995445833"/>
                    </a:ext>
                  </a:extLst>
                </a:gridCol>
                <a:gridCol w="1373553">
                  <a:extLst>
                    <a:ext uri="{9D8B030D-6E8A-4147-A177-3AD203B41FA5}">
                      <a16:colId xmlns:a16="http://schemas.microsoft.com/office/drawing/2014/main" val="2437293236"/>
                    </a:ext>
                  </a:extLst>
                </a:gridCol>
                <a:gridCol w="1466361">
                  <a:extLst>
                    <a:ext uri="{9D8B030D-6E8A-4147-A177-3AD203B41FA5}">
                      <a16:colId xmlns:a16="http://schemas.microsoft.com/office/drawing/2014/main" val="329878695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641104962"/>
                    </a:ext>
                  </a:extLst>
                </a:gridCol>
              </a:tblGrid>
              <a:tr h="190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2023-24</a:t>
                      </a:r>
                      <a:endParaRPr lang="en-US" sz="14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2024-25</a:t>
                      </a:r>
                      <a:endParaRPr lang="en-US" sz="14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Difference</a:t>
                      </a:r>
                      <a:endParaRPr lang="en-US" sz="14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34543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General Fund Local Tax Levy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92,215,916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92,215,916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053541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Budgeted Fund balance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14,243,640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4,444,305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(9,799,335)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6848052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Interest &amp; Rentals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115,000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102,000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4403303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Miscellaneous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402,000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102,000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7686355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State Aid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54,284,533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65,428,814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$11,144,281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2434939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Tuition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 51,347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(8,653)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1562603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Medicaid (SEMI)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188,763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184,086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(4,677)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343243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State and Federal Grants (Fund 20)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18,351,697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20,132,853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1,781,156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7527367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Budgeted Capital Reserve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8,133,438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8,133,438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54026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179,657,549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191,107,759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$11,450,210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44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6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517F-BF76-4705-9AF9-C2502087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6619A-21E9-4C65-AEE4-EF35C910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881A192-86C0-486E-82C0-41BB79CFC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299979"/>
              </p:ext>
            </p:extLst>
          </p:nvPr>
        </p:nvGraphicFramePr>
        <p:xfrm>
          <a:off x="0" y="1752600"/>
          <a:ext cx="9143999" cy="35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309">
                  <a:extLst>
                    <a:ext uri="{9D8B030D-6E8A-4147-A177-3AD203B41FA5}">
                      <a16:colId xmlns:a16="http://schemas.microsoft.com/office/drawing/2014/main" val="3401272380"/>
                    </a:ext>
                  </a:extLst>
                </a:gridCol>
                <a:gridCol w="201066">
                  <a:extLst>
                    <a:ext uri="{9D8B030D-6E8A-4147-A177-3AD203B41FA5}">
                      <a16:colId xmlns:a16="http://schemas.microsoft.com/office/drawing/2014/main" val="3733682311"/>
                    </a:ext>
                  </a:extLst>
                </a:gridCol>
                <a:gridCol w="1188125">
                  <a:extLst>
                    <a:ext uri="{9D8B030D-6E8A-4147-A177-3AD203B41FA5}">
                      <a16:colId xmlns:a16="http://schemas.microsoft.com/office/drawing/2014/main" val="1751361019"/>
                    </a:ext>
                  </a:extLst>
                </a:gridCol>
                <a:gridCol w="239909">
                  <a:extLst>
                    <a:ext uri="{9D8B030D-6E8A-4147-A177-3AD203B41FA5}">
                      <a16:colId xmlns:a16="http://schemas.microsoft.com/office/drawing/2014/main" val="260540110"/>
                    </a:ext>
                  </a:extLst>
                </a:gridCol>
                <a:gridCol w="212492">
                  <a:extLst>
                    <a:ext uri="{9D8B030D-6E8A-4147-A177-3AD203B41FA5}">
                      <a16:colId xmlns:a16="http://schemas.microsoft.com/office/drawing/2014/main" val="3082545917"/>
                    </a:ext>
                  </a:extLst>
                </a:gridCol>
                <a:gridCol w="1489727">
                  <a:extLst>
                    <a:ext uri="{9D8B030D-6E8A-4147-A177-3AD203B41FA5}">
                      <a16:colId xmlns:a16="http://schemas.microsoft.com/office/drawing/2014/main" val="3390571020"/>
                    </a:ext>
                  </a:extLst>
                </a:gridCol>
                <a:gridCol w="109674">
                  <a:extLst>
                    <a:ext uri="{9D8B030D-6E8A-4147-A177-3AD203B41FA5}">
                      <a16:colId xmlns:a16="http://schemas.microsoft.com/office/drawing/2014/main" val="824697451"/>
                    </a:ext>
                  </a:extLst>
                </a:gridCol>
                <a:gridCol w="1398333">
                  <a:extLst>
                    <a:ext uri="{9D8B030D-6E8A-4147-A177-3AD203B41FA5}">
                      <a16:colId xmlns:a16="http://schemas.microsoft.com/office/drawing/2014/main" val="59483329"/>
                    </a:ext>
                  </a:extLst>
                </a:gridCol>
                <a:gridCol w="265044">
                  <a:extLst>
                    <a:ext uri="{9D8B030D-6E8A-4147-A177-3AD203B41FA5}">
                      <a16:colId xmlns:a16="http://schemas.microsoft.com/office/drawing/2014/main" val="4020162081"/>
                    </a:ext>
                  </a:extLst>
                </a:gridCol>
                <a:gridCol w="950501">
                  <a:extLst>
                    <a:ext uri="{9D8B030D-6E8A-4147-A177-3AD203B41FA5}">
                      <a16:colId xmlns:a16="http://schemas.microsoft.com/office/drawing/2014/main" val="3917169083"/>
                    </a:ext>
                  </a:extLst>
                </a:gridCol>
                <a:gridCol w="265044">
                  <a:extLst>
                    <a:ext uri="{9D8B030D-6E8A-4147-A177-3AD203B41FA5}">
                      <a16:colId xmlns:a16="http://schemas.microsoft.com/office/drawing/2014/main" val="1889939335"/>
                    </a:ext>
                  </a:extLst>
                </a:gridCol>
                <a:gridCol w="1361775">
                  <a:extLst>
                    <a:ext uri="{9D8B030D-6E8A-4147-A177-3AD203B41FA5}">
                      <a16:colId xmlns:a16="http://schemas.microsoft.com/office/drawing/2014/main" val="1697768514"/>
                    </a:ext>
                  </a:extLst>
                </a:gridCol>
              </a:tblGrid>
              <a:tr h="2085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Anticipated Deposits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Anticpated Reserves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Withdrawals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Anticipated Reserve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2931764966"/>
                  </a:ext>
                </a:extLst>
              </a:tr>
              <a:tr h="39792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As of July 1, 2023 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2023-2024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June 30, 2024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2024-2025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June 30, 2025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1223430364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3507451832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- Capital Reserve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48,259,027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  9,923,966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58,182,993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(8,133,438)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50,049,555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2230077459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279948514"/>
                  </a:ext>
                </a:extLst>
              </a:tr>
              <a:tr h="398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- Maintenance Reserve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2,000,000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  1,000,000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3,000,000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   -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3,000,000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1328733180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2495737188"/>
                  </a:ext>
                </a:extLst>
              </a:tr>
              <a:tr h="398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- Emergency Reserve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959,304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                  -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   959,304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   -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  959,304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1899043401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2359996045"/>
                  </a:ext>
                </a:extLst>
              </a:tr>
              <a:tr h="398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- Tuition Reserve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          -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                  -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                -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   -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               -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1913332603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4013515805"/>
                  </a:ext>
                </a:extLst>
              </a:tr>
              <a:tr h="398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- Fund Balance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6,929,176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                  -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*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    6,929,176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**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(4,444,305)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2,484,871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1" marR="4761" marT="4761" marB="0" anchor="b"/>
                </a:tc>
                <a:extLst>
                  <a:ext uri="{0D108BD9-81ED-4DB2-BD59-A6C34878D82A}">
                    <a16:rowId xmlns:a16="http://schemas.microsoft.com/office/drawing/2014/main" val="416733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23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F650-3C77-43E2-9184-28191865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4632"/>
            <a:ext cx="6867369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Tax Impact of the Education Budget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3516F-94DF-4087-B626-77D1AC68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524000"/>
            <a:ext cx="6804912" cy="4517362"/>
          </a:xfrm>
        </p:spPr>
        <p:txBody>
          <a:bodyPr/>
          <a:lstStyle/>
          <a:p>
            <a:pPr marL="0" indent="0" fontAlgn="b">
              <a:buNone/>
            </a:pPr>
            <a:r>
              <a:rPr lang="en-US" dirty="0"/>
              <a:t>Proposed Tax Levy Impact on $100,000 </a:t>
            </a:r>
          </a:p>
          <a:p>
            <a:pPr marL="0" indent="0" fontAlgn="b">
              <a:buNone/>
            </a:pPr>
            <a:r>
              <a:rPr lang="en-US" dirty="0"/>
              <a:t>off Assessed Valuation							 -$65</a:t>
            </a:r>
          </a:p>
          <a:p>
            <a:pPr marL="0" indent="0" fontAlgn="b">
              <a:buNone/>
            </a:pPr>
            <a:endParaRPr lang="en-US" dirty="0"/>
          </a:p>
          <a:p>
            <a:pPr marL="0" indent="0" fontAlgn="b">
              <a:buNone/>
            </a:pPr>
            <a:r>
              <a:rPr lang="en-US" dirty="0"/>
              <a:t>Proposed Tax Levy Impact on "Average </a:t>
            </a:r>
          </a:p>
          <a:p>
            <a:pPr marL="0" indent="0" fontAlgn="b">
              <a:buNone/>
            </a:pPr>
            <a:r>
              <a:rPr lang="en-US" dirty="0"/>
              <a:t>Home" 										  -$86</a:t>
            </a:r>
          </a:p>
          <a:p>
            <a:pPr marL="0" indent="0" fontAlgn="b">
              <a:buNone/>
            </a:pPr>
            <a:endParaRPr lang="en-US" dirty="0"/>
          </a:p>
          <a:p>
            <a:pPr marL="0" indent="0" fontAlgn="b">
              <a:buNone/>
            </a:pPr>
            <a:r>
              <a:rPr lang="en-US" dirty="0"/>
              <a:t>Average Assessed Home						$133,140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7412F-5B90-4A3F-8E27-4FCC9670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E15E-22A7-BE46-BBA2-4333483201DC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6" name="Content Placeholder 8" descr="cartoon_house.jpg">
            <a:extLst>
              <a:ext uri="{FF2B5EF4-FFF2-40B4-BE49-F238E27FC236}">
                <a16:creationId xmlns:a16="http://schemas.microsoft.com/office/drawing/2014/main" id="{D977129D-FBF0-4C26-A8EC-C943A001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95125"/>
            <a:ext cx="352581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7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122FA-E099-4593-941B-8217BFA6A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800"/>
            <a:ext cx="6934201" cy="49586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It is a balancing act. Balancing the needs of the district versus what the community can bear</a:t>
            </a:r>
          </a:p>
          <a:p>
            <a:pPr>
              <a:lnSpc>
                <a:spcPct val="80000"/>
              </a:lnSpc>
              <a:buNone/>
            </a:pPr>
            <a:endParaRPr lang="en-US" altLang="en-US" sz="8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It is a projection. Schools operate on a fiscal calendar (July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through June 30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). Budgets are put together between December and February of that </a:t>
            </a:r>
            <a:r>
              <a:rPr lang="en-US" altLang="en-US" sz="2400" i="1" dirty="0"/>
              <a:t>preceding</a:t>
            </a:r>
            <a:r>
              <a:rPr lang="en-US" altLang="en-US" sz="2400" dirty="0"/>
              <a:t> year.</a:t>
            </a:r>
          </a:p>
          <a:p>
            <a:pPr>
              <a:lnSpc>
                <a:spcPct val="80000"/>
              </a:lnSpc>
            </a:pPr>
            <a:endParaRPr lang="en-US" altLang="en-US" sz="10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It is math. Whatever is done, Board must follow these </a:t>
            </a:r>
            <a:r>
              <a:rPr lang="en-US" altLang="en-US" sz="2400" b="1" dirty="0"/>
              <a:t>two simple rules:</a:t>
            </a:r>
          </a:p>
          <a:p>
            <a:pPr lvl="1" algn="ctr">
              <a:lnSpc>
                <a:spcPct val="80000"/>
              </a:lnSpc>
              <a:buNone/>
            </a:pPr>
            <a:endParaRPr lang="en-US" altLang="en-US" b="1" dirty="0"/>
          </a:p>
          <a:p>
            <a:pPr lvl="1" algn="ctr">
              <a:lnSpc>
                <a:spcPct val="80000"/>
              </a:lnSpc>
              <a:buNone/>
            </a:pPr>
            <a:r>
              <a:rPr lang="en-US" altLang="en-US" sz="2400" dirty="0"/>
              <a:t>Revenues must equal expenses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altLang="en-US" sz="2400" dirty="0"/>
              <a:t>&amp;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altLang="en-US" sz="2400" dirty="0"/>
              <a:t>Taxes cannot exceed budgetary cap restrictions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8F35-7271-4D26-BF78-FC295FC7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1A3B14-36B1-4F28-A7A4-8CBBA0D79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What is a School Budget?</a:t>
            </a:r>
          </a:p>
        </p:txBody>
      </p:sp>
    </p:spTree>
    <p:extLst>
      <p:ext uri="{BB962C8B-B14F-4D97-AF65-F5344CB8AC3E}">
        <p14:creationId xmlns:p14="http://schemas.microsoft.com/office/powerpoint/2010/main" val="328563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3CF4-8D3C-4726-9000-347F4BDE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6874-9869-4152-ABA2-8BCEE7D2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8032C4-260B-47A0-B418-0170CE7AED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6348413" cy="4670425"/>
          </a:xfrm>
        </p:spPr>
        <p:txBody>
          <a:bodyPr/>
          <a:lstStyle/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2000" dirty="0"/>
              <a:t>Preliminary Budget approved by Board of Education Tonight</a:t>
            </a:r>
          </a:p>
          <a:p>
            <a:pPr eaLnBrk="1" hangingPunct="1">
              <a:defRPr/>
            </a:pPr>
            <a:r>
              <a:rPr lang="en-US" altLang="en-US" sz="2000" dirty="0"/>
              <a:t>Preliminary Budget and other paperwork sent to county for approval</a:t>
            </a:r>
          </a:p>
          <a:p>
            <a:pPr eaLnBrk="1" hangingPunct="1">
              <a:defRPr/>
            </a:pPr>
            <a:r>
              <a:rPr lang="en-US" altLang="en-US" sz="2000" dirty="0"/>
              <a:t>Once county reviews and approves </a:t>
            </a:r>
          </a:p>
          <a:p>
            <a:pPr eaLnBrk="1" hangingPunct="1">
              <a:defRPr/>
            </a:pPr>
            <a:r>
              <a:rPr lang="en-US" altLang="en-US" sz="2000" dirty="0"/>
              <a:t>Final Budget presented to Board and Public end of April</a:t>
            </a:r>
          </a:p>
          <a:p>
            <a:pPr lvl="1" eaLnBrk="1" hangingPunct="1">
              <a:defRPr/>
            </a:pPr>
            <a:r>
              <a:rPr lang="en-US" altLang="en-US" sz="2000" dirty="0"/>
              <a:t>Changes can occur to this budget</a:t>
            </a:r>
          </a:p>
          <a:p>
            <a:pPr eaLnBrk="1" hangingPunct="1">
              <a:defRPr/>
            </a:pPr>
            <a:r>
              <a:rPr lang="en-US" altLang="en-US" sz="2000" dirty="0"/>
              <a:t>Board approves at that meeting and it becomes operating budget for 2024-2025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4272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710F-0EE9-4A62-8E87-BFA1F1E8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BAF48-0B7C-49EB-B767-9D3546F3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B15593-75FF-4029-89B8-F3C3F7FA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6348413" cy="451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CHANGES CAN STILL OCCUR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dirty="0"/>
              <a:t>Changes can occur tonight to preliminary budget</a:t>
            </a:r>
          </a:p>
          <a:p>
            <a:pPr lvl="1">
              <a:defRPr/>
            </a:pPr>
            <a:r>
              <a:rPr lang="en-US" sz="2000" dirty="0"/>
              <a:t>Changes could occur after Preliminary Budget is approved</a:t>
            </a:r>
          </a:p>
          <a:p>
            <a:pPr lvl="1">
              <a:defRPr/>
            </a:pPr>
            <a:r>
              <a:rPr lang="en-US" sz="2000" dirty="0"/>
              <a:t>Changes could occur as a result of county review</a:t>
            </a:r>
          </a:p>
          <a:p>
            <a:pPr lvl="1">
              <a:defRPr/>
            </a:pPr>
            <a:r>
              <a:rPr lang="en-US" sz="2000" dirty="0"/>
              <a:t>Changes could occur at the Final Budget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3183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0227-C18F-413E-96DE-383CFDB37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8" y="3124200"/>
            <a:ext cx="66294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>
                <a:ea typeface="+mj-ea"/>
                <a:cs typeface="+mj-cs"/>
              </a:rPr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FC79F3-BF9E-4280-A9C3-C5A8CA73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7770813" cy="99060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-112" charset="2"/>
              <a:buNone/>
              <a:defRPr/>
            </a:pPr>
            <a:r>
              <a:rPr lang="en-US" sz="40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1EF61-B5D5-4CA2-BAA0-04E26D1D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8EA9-4A10-8942-BBD9-7E26EE0AD78B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2987-2EC6-42CA-95FC-4BEA3240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last left things financially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719FE-C6E5-498A-A398-E7FA1CD1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034F22-53C4-4784-95D2-53A34D787C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60588"/>
            <a:ext cx="6348413" cy="3881437"/>
          </a:xfrm>
        </p:spPr>
        <p:txBody>
          <a:bodyPr>
            <a:normAutofit/>
          </a:bodyPr>
          <a:lstStyle/>
          <a:p>
            <a:pPr marL="457200" lvl="1" indent="0" eaLnBrk="1" hangingPunct="1">
              <a:buFontTx/>
              <a:buNone/>
              <a:defRPr/>
            </a:pPr>
            <a:r>
              <a:rPr lang="en-US" altLang="en-US" sz="2000" dirty="0"/>
              <a:t>The District ended last year with the following amounts:</a:t>
            </a:r>
          </a:p>
          <a:p>
            <a:pPr lvl="1" eaLnBrk="1" hangingPunct="1">
              <a:defRPr/>
            </a:pPr>
            <a:r>
              <a:rPr lang="en-US" altLang="en-US" sz="2000" dirty="0"/>
              <a:t>Fund Balance: $2,664,871</a:t>
            </a:r>
          </a:p>
          <a:p>
            <a:pPr lvl="1" eaLnBrk="1" hangingPunct="1">
              <a:defRPr/>
            </a:pPr>
            <a:r>
              <a:rPr lang="en-US" altLang="en-US" sz="2000" dirty="0"/>
              <a:t>Capital Reserve: $48,259,027</a:t>
            </a:r>
          </a:p>
          <a:p>
            <a:pPr lvl="1" eaLnBrk="1" hangingPunct="1">
              <a:defRPr/>
            </a:pPr>
            <a:r>
              <a:rPr lang="en-US" altLang="en-US" sz="2000" dirty="0"/>
              <a:t>Maintenance Reserve: $2,000,000</a:t>
            </a:r>
          </a:p>
          <a:p>
            <a:pPr lvl="1" eaLnBrk="1" hangingPunct="1">
              <a:defRPr/>
            </a:pPr>
            <a:r>
              <a:rPr lang="en-US" altLang="en-US" sz="2000" dirty="0"/>
              <a:t>Emergency Reserve: $959,304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2000" dirty="0"/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000" dirty="0"/>
              <a:t>Restricted Excess Surplus is $4,444,305 (to be used to support 24-25 budget)</a:t>
            </a:r>
          </a:p>
        </p:txBody>
      </p:sp>
    </p:spTree>
    <p:extLst>
      <p:ext uri="{BB962C8B-B14F-4D97-AF65-F5344CB8AC3E}">
        <p14:creationId xmlns:p14="http://schemas.microsoft.com/office/powerpoint/2010/main" val="239554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4A38-67FE-4DF9-8F8B-6EE459E921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3188" y="211138"/>
            <a:ext cx="7770812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State Aid Comparison </a:t>
            </a:r>
            <a:br>
              <a:rPr lang="en-US" altLang="en-US" sz="4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</a:br>
            <a:endParaRPr lang="en-US" altLang="en-US" sz="3200" cap="none" dirty="0"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6CB5D3-BE57-471E-BD4A-56FD958A5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61241"/>
              </p:ext>
            </p:extLst>
          </p:nvPr>
        </p:nvGraphicFramePr>
        <p:xfrm>
          <a:off x="609600" y="1522382"/>
          <a:ext cx="6553200" cy="4207422"/>
        </p:xfrm>
        <a:graphic>
          <a:graphicData uri="http://schemas.openxmlformats.org/drawingml/2006/table">
            <a:tbl>
              <a:tblPr/>
              <a:tblGrid>
                <a:gridCol w="220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 </a:t>
                      </a:r>
                    </a:p>
                  </a:txBody>
                  <a:tcPr marL="11172" marR="11172" marT="1117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2023-24</a:t>
                      </a:r>
                    </a:p>
                  </a:txBody>
                  <a:tcPr marL="11172" marR="11172" marT="111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2024-25</a:t>
                      </a:r>
                    </a:p>
                  </a:txBody>
                  <a:tcPr marL="11172" marR="11172" marT="111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172" marR="11172" marT="111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Equalization Aid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$46,015,507.00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$53,719,037.00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Transportation Aid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$1,068,441.00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$1,811,345.00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Special Education Aid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$5,173,982.00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$7,110,275.00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Security Aid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$2,026,603.00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$2,788,157.00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Extraordinary Aid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$0</a:t>
                      </a:r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$0</a:t>
                      </a:r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Total General Fund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$54,284,533.00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$65,428,814.00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Preschool Aid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$5,876,070.00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$7,192,976.00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SDA Assessment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($47,663.00)</a:t>
                      </a:r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($47,663.00)</a:t>
                      </a:r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Total Aid</a:t>
                      </a:r>
                    </a:p>
                  </a:txBody>
                  <a:tcPr marL="11172" marR="11172" marT="111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$60,112,940.00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$72,574,127.00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57859-ECF5-4120-901A-CA5F4A8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1301-F658-9B4A-82D3-895DA0B05AE3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5F9B-1EB0-4642-AD82-AF265ED1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allows us to deliver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3FF1-59AE-4FFE-B55C-BD94AF16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Tax Reduction</a:t>
            </a:r>
          </a:p>
          <a:p>
            <a:r>
              <a:rPr lang="en-US" dirty="0"/>
              <a:t>New Staffing as needed for district</a:t>
            </a:r>
          </a:p>
          <a:p>
            <a:r>
              <a:rPr lang="en-US" dirty="0"/>
              <a:t>Expanding Pre-School Program further</a:t>
            </a:r>
          </a:p>
          <a:p>
            <a:r>
              <a:rPr lang="en-US" dirty="0"/>
              <a:t>Expanding ML and Bilingual Program, including the creation of an intake center at Central Registration</a:t>
            </a:r>
          </a:p>
          <a:p>
            <a:r>
              <a:rPr lang="en-US" dirty="0"/>
              <a:t>Enhanced Technology (continuing 1:1 and Promethean Boards)</a:t>
            </a:r>
          </a:p>
          <a:p>
            <a:r>
              <a:rPr lang="en-US" dirty="0"/>
              <a:t>More offerings for Secondary Athletic Program</a:t>
            </a:r>
          </a:p>
          <a:p>
            <a:r>
              <a:rPr lang="en-US" dirty="0"/>
              <a:t>Stipends for Special Olympics program</a:t>
            </a:r>
          </a:p>
          <a:p>
            <a:r>
              <a:rPr lang="en-US" dirty="0"/>
              <a:t>Continuing free summer school for remedial and enrichment learning programs</a:t>
            </a:r>
          </a:p>
          <a:p>
            <a:r>
              <a:rPr lang="en-US" dirty="0"/>
              <a:t>Investing in security (cameras / personnel / Weapons Detection System for Middle Schools)</a:t>
            </a:r>
          </a:p>
          <a:p>
            <a:r>
              <a:rPr lang="en-US" dirty="0"/>
              <a:t>Continuing to fund maintenance of building and capital upgrades to buildings and to grounds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69AB4-63C3-4436-8EF1-A2C7D533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284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96D-5EF8-4857-9092-73FA6EF1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0813" cy="10001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br>
              <a:rPr lang="en-US" altLang="en-US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</a:br>
            <a:br>
              <a:rPr lang="en-US" altLang="en-US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</a:br>
            <a:endParaRPr lang="en-US" altLang="en-US" cap="none" dirty="0"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77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1B07609-1F9F-4AEA-B14E-4C9468044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44289"/>
              </p:ext>
            </p:extLst>
          </p:nvPr>
        </p:nvGraphicFramePr>
        <p:xfrm>
          <a:off x="304800" y="1600200"/>
          <a:ext cx="6781800" cy="476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CC61D-B5F7-4352-8C01-C62C30CF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9F54548-001C-4D1D-BEFE-BB6B7370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42618"/>
              </p:ext>
            </p:extLst>
          </p:nvPr>
        </p:nvGraphicFramePr>
        <p:xfrm>
          <a:off x="-304800" y="388609"/>
          <a:ext cx="8572500" cy="583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40B5-253F-4C6D-AC21-404D11E0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6347713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Budget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B9FB7-3978-4D53-9D77-9EC4F197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5F8465-1C19-499C-A30B-BB1E770DB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294512"/>
              </p:ext>
            </p:extLst>
          </p:nvPr>
        </p:nvGraphicFramePr>
        <p:xfrm>
          <a:off x="685800" y="1072939"/>
          <a:ext cx="5867399" cy="550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254">
                  <a:extLst>
                    <a:ext uri="{9D8B030D-6E8A-4147-A177-3AD203B41FA5}">
                      <a16:colId xmlns:a16="http://schemas.microsoft.com/office/drawing/2014/main" val="18858118"/>
                    </a:ext>
                  </a:extLst>
                </a:gridCol>
                <a:gridCol w="866895">
                  <a:extLst>
                    <a:ext uri="{9D8B030D-6E8A-4147-A177-3AD203B41FA5}">
                      <a16:colId xmlns:a16="http://schemas.microsoft.com/office/drawing/2014/main" val="2157314779"/>
                    </a:ext>
                  </a:extLst>
                </a:gridCol>
                <a:gridCol w="866895">
                  <a:extLst>
                    <a:ext uri="{9D8B030D-6E8A-4147-A177-3AD203B41FA5}">
                      <a16:colId xmlns:a16="http://schemas.microsoft.com/office/drawing/2014/main" val="2054813289"/>
                    </a:ext>
                  </a:extLst>
                </a:gridCol>
                <a:gridCol w="835179">
                  <a:extLst>
                    <a:ext uri="{9D8B030D-6E8A-4147-A177-3AD203B41FA5}">
                      <a16:colId xmlns:a16="http://schemas.microsoft.com/office/drawing/2014/main" val="3431849420"/>
                    </a:ext>
                  </a:extLst>
                </a:gridCol>
                <a:gridCol w="761176">
                  <a:extLst>
                    <a:ext uri="{9D8B030D-6E8A-4147-A177-3AD203B41FA5}">
                      <a16:colId xmlns:a16="http://schemas.microsoft.com/office/drawing/2014/main" val="1665349743"/>
                    </a:ext>
                  </a:extLst>
                </a:gridCol>
              </a:tblGrid>
              <a:tr h="372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Adjusted Budget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Budget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Dollar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Percent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5148994"/>
                  </a:ext>
                </a:extLst>
              </a:tr>
              <a:tr h="372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BUDGET CATEGORIES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2023-24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2024-25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CHANGE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 CHANGE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9810568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4641332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6957869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Regular Program Instruction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41,612,745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42,435,200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822,455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2.0%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0035202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Basic Skills/Remedial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67,500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3,500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(64,000)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-94.8%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7497878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Bilingual Education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2,627,631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2,945,234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317,603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12.1%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5990511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Vocational Program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1,120,833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1,153,527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32,694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2.9%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4609287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</a:t>
                      </a:r>
                      <a:r>
                        <a:rPr lang="en-US" sz="1100" u="none" strike="noStrike" dirty="0" err="1">
                          <a:effectLst/>
                        </a:rPr>
                        <a:t>CoCurricular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Activites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242,780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213,350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(29,430)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-12.1%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4670345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Athletics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1,253,550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1,306,308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52,758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4.2%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7463132"/>
                  </a:ext>
                </a:extLst>
              </a:tr>
              <a:tr h="531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Summer School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900,500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825,000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(75,500)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-8.4%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8126116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AOE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115,400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164,500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49,100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42.5%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6467879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SUBTOTAL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47,940,939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49,046,619 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1,105,680 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2.3%</a:t>
                      </a:r>
                      <a:endParaRPr lang="en-US" sz="11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7075362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 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7796075"/>
                  </a:ext>
                </a:extLst>
              </a:tr>
              <a:tr h="363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TUITION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10,648,799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9,800,675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(848,124)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>
                          <a:effectLst/>
                        </a:rPr>
                        <a:t>-8.0%</a:t>
                      </a:r>
                      <a:endParaRPr lang="en-US" sz="11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1577570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 </a:t>
                      </a:r>
                      <a:endParaRPr lang="en-US" sz="11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9833625"/>
                  </a:ext>
                </a:extLst>
              </a:tr>
              <a:tr h="18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CHARTER SCHOOL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349,111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324,368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(24,743)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>
                          <a:effectLst/>
                        </a:rPr>
                        <a:t>-7.1%</a:t>
                      </a:r>
                      <a:endParaRPr lang="en-US" sz="11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440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55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EC8A-4C26-422B-8A9B-8D5BEDAC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6347713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Budget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A0803-79A1-4158-9A75-B5D36A69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917A7E9-9E5C-4AF3-B1E3-CBF9BC69F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96644"/>
              </p:ext>
            </p:extLst>
          </p:nvPr>
        </p:nvGraphicFramePr>
        <p:xfrm>
          <a:off x="457199" y="939670"/>
          <a:ext cx="6347712" cy="4927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4957">
                  <a:extLst>
                    <a:ext uri="{9D8B030D-6E8A-4147-A177-3AD203B41FA5}">
                      <a16:colId xmlns:a16="http://schemas.microsoft.com/office/drawing/2014/main" val="3891439266"/>
                    </a:ext>
                  </a:extLst>
                </a:gridCol>
                <a:gridCol w="937859">
                  <a:extLst>
                    <a:ext uri="{9D8B030D-6E8A-4147-A177-3AD203B41FA5}">
                      <a16:colId xmlns:a16="http://schemas.microsoft.com/office/drawing/2014/main" val="3184834247"/>
                    </a:ext>
                  </a:extLst>
                </a:gridCol>
                <a:gridCol w="937859">
                  <a:extLst>
                    <a:ext uri="{9D8B030D-6E8A-4147-A177-3AD203B41FA5}">
                      <a16:colId xmlns:a16="http://schemas.microsoft.com/office/drawing/2014/main" val="135664880"/>
                    </a:ext>
                  </a:extLst>
                </a:gridCol>
                <a:gridCol w="903549">
                  <a:extLst>
                    <a:ext uri="{9D8B030D-6E8A-4147-A177-3AD203B41FA5}">
                      <a16:colId xmlns:a16="http://schemas.microsoft.com/office/drawing/2014/main" val="3708476413"/>
                    </a:ext>
                  </a:extLst>
                </a:gridCol>
                <a:gridCol w="823488">
                  <a:extLst>
                    <a:ext uri="{9D8B030D-6E8A-4147-A177-3AD203B41FA5}">
                      <a16:colId xmlns:a16="http://schemas.microsoft.com/office/drawing/2014/main" val="1655261569"/>
                    </a:ext>
                  </a:extLst>
                </a:gridCol>
              </a:tblGrid>
              <a:tr h="33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Adjusted Budget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Budget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Dollar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Percent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3161824292"/>
                  </a:ext>
                </a:extLst>
              </a:tr>
              <a:tr h="321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BUDGET CATEGORIES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2023-24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2024-25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% CHANGE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269363710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3026931713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116440604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CHARTER SCHOOL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349,111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324,368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(24,743)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-7.1%</a:t>
                      </a:r>
                      <a:endParaRPr lang="en-US" sz="10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62740416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</a:rPr>
                        <a:t> </a:t>
                      </a:r>
                      <a:endParaRPr lang="en-US" sz="10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754159125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Special Education Instruction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11,679,607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12,195,423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515,816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4.4%</a:t>
                      </a:r>
                      <a:endParaRPr lang="en-US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3521307028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884173567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STUDENT SUPPORT SERVICES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473305729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Attendance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254,675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236,232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(18,443)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-7.2%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868723701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Health Office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1,940,350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2,006,970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66,620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3.4%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3335942317"/>
                  </a:ext>
                </a:extLst>
              </a:tr>
              <a:tr h="306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Speech/Extraordinary Services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1,845,562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2,562,932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717,370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38.9%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606907568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Guidance Salaries/Supplies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1,330,729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1,335,581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4,852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0.4%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3537954488"/>
                  </a:ext>
                </a:extLst>
              </a:tr>
              <a:tr h="306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Child Study Team, Salaries/Supplies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5,648,374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5,733,211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84,837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1.5%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316936043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Improvement of Instruction/Training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3,731,045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4,363,107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632,062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16.9%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428988705"/>
                  </a:ext>
                </a:extLst>
              </a:tr>
              <a:tr h="306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Library/Media, Salaries/Supplies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396,072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366,162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(29,910)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-7.6%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232129598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SUBTOTAL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15,146,807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16,604,195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1,457,388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9.6%</a:t>
                      </a:r>
                      <a:endParaRPr lang="en-US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82984372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379568423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Operation &amp; Maintenance of Plant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</a:rPr>
                        <a:t> </a:t>
                      </a:r>
                      <a:endParaRPr lang="en-US" sz="10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4248855495"/>
                  </a:ext>
                </a:extLst>
              </a:tr>
              <a:tr h="306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Maintenance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3,433,956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3,302,824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(131,132)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-3.8%</a:t>
                      </a:r>
                      <a:endParaRPr lang="en-US" sz="10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4171470662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Custodial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9,213,373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9,674,557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461,184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5.0%</a:t>
                      </a:r>
                      <a:endParaRPr lang="en-US" sz="10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475151156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Grounds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231,011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237,513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6,502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2.8%</a:t>
                      </a:r>
                      <a:endParaRPr lang="en-US" sz="10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890781906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Security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2,200,858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2,535,184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334,326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15.2%</a:t>
                      </a:r>
                      <a:endParaRPr lang="en-US" sz="10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2238235676"/>
                  </a:ext>
                </a:extLst>
              </a:tr>
              <a:tr h="16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SUBTOTAL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15,079,198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15,750,078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670,880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4.4%</a:t>
                      </a:r>
                      <a:endParaRPr lang="en-US" sz="10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5" marR="5755" marT="5755" marB="0" anchor="b"/>
                </a:tc>
                <a:extLst>
                  <a:ext uri="{0D108BD9-81ED-4DB2-BD59-A6C34878D82A}">
                    <a16:rowId xmlns:a16="http://schemas.microsoft.com/office/drawing/2014/main" val="157444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7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313C-6705-4858-8CF8-10924E88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6200"/>
            <a:ext cx="6347713" cy="838200"/>
          </a:xfrm>
        </p:spPr>
        <p:txBody>
          <a:bodyPr/>
          <a:lstStyle/>
          <a:p>
            <a:pPr algn="ctr"/>
            <a:r>
              <a:rPr lang="en-US" dirty="0"/>
              <a:t>Budget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6E4AE-F442-46F8-9483-1340A155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831-230A-C943-98B8-BFA5DF93D85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119F21-0304-40A5-9048-6086DDF68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2386"/>
              </p:ext>
            </p:extLst>
          </p:nvPr>
        </p:nvGraphicFramePr>
        <p:xfrm>
          <a:off x="838200" y="914400"/>
          <a:ext cx="6172200" cy="5134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059">
                  <a:extLst>
                    <a:ext uri="{9D8B030D-6E8A-4147-A177-3AD203B41FA5}">
                      <a16:colId xmlns:a16="http://schemas.microsoft.com/office/drawing/2014/main" val="2256557545"/>
                    </a:ext>
                  </a:extLst>
                </a:gridCol>
                <a:gridCol w="911929">
                  <a:extLst>
                    <a:ext uri="{9D8B030D-6E8A-4147-A177-3AD203B41FA5}">
                      <a16:colId xmlns:a16="http://schemas.microsoft.com/office/drawing/2014/main" val="2375737219"/>
                    </a:ext>
                  </a:extLst>
                </a:gridCol>
                <a:gridCol w="911929">
                  <a:extLst>
                    <a:ext uri="{9D8B030D-6E8A-4147-A177-3AD203B41FA5}">
                      <a16:colId xmlns:a16="http://schemas.microsoft.com/office/drawing/2014/main" val="817498883"/>
                    </a:ext>
                  </a:extLst>
                </a:gridCol>
                <a:gridCol w="878565">
                  <a:extLst>
                    <a:ext uri="{9D8B030D-6E8A-4147-A177-3AD203B41FA5}">
                      <a16:colId xmlns:a16="http://schemas.microsoft.com/office/drawing/2014/main" val="2448420730"/>
                    </a:ext>
                  </a:extLst>
                </a:gridCol>
                <a:gridCol w="800718">
                  <a:extLst>
                    <a:ext uri="{9D8B030D-6E8A-4147-A177-3AD203B41FA5}">
                      <a16:colId xmlns:a16="http://schemas.microsoft.com/office/drawing/2014/main" val="717863081"/>
                    </a:ext>
                  </a:extLst>
                </a:gridCol>
              </a:tblGrid>
              <a:tr h="326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Adjusted Budget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Budget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Dollar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Percent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2639543488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BUDGET CATEGORIES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2023-24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2024-25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% CHANGE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775989750"/>
                  </a:ext>
                </a:extLst>
              </a:tr>
              <a:tr h="15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836646283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ADMINISTRATION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1899394978"/>
                  </a:ext>
                </a:extLst>
              </a:tr>
              <a:tr h="466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General Administration Salaries/Supplies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2,040,607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2,012,710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(27,897)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-0.5%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015987291"/>
                  </a:ext>
                </a:extLst>
              </a:tr>
              <a:tr h="15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School Administration Salaries/Supplies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5,319,638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5,793,489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473,851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15.7%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1270636536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Central Services/Technology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3,019,972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3,335,146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315,174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10.4%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781774472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SUBTOTAL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10,380,217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11,141,345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761,128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7.3%</a:t>
                      </a:r>
                      <a:endParaRPr lang="en-US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736096191"/>
                  </a:ext>
                </a:extLst>
              </a:tr>
              <a:tr h="15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191782910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TRANSPORTATION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10,824,003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11,415,990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591,987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5.5%</a:t>
                      </a:r>
                      <a:endParaRPr lang="en-US" sz="10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2372707762"/>
                  </a:ext>
                </a:extLst>
              </a:tr>
              <a:tr h="15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776550152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EMPLOYEE BENEFITS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28,947,468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30,069,000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1,121,532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3.9%</a:t>
                      </a:r>
                      <a:endParaRPr lang="en-US" sz="10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510150004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203180704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Fund 12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396954978"/>
                  </a:ext>
                </a:extLst>
              </a:tr>
              <a:tr h="318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Capital Projects / SDA Assessment / Leases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8,424,554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13,458,238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5,033,684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59.8%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014915737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Equipment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1,873,150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1,053,975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(819,175)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-43.7%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34864895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SUBTOTAL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10,297,704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14,512,213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4,214,509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40.9%</a:t>
                      </a:r>
                      <a:endParaRPr lang="en-US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537888133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2378018740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INTEREST ON EMERGENCY RESERVE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2,000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5,000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3,000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150.0%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1230088322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INTEREST ON MAINT RESERVE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       -  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10,000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10,000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100.0%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512826178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INTEREST ON CAPITAL RESERVE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10,000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100,000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90,000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900.0%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2003242632"/>
                  </a:ext>
                </a:extLst>
              </a:tr>
              <a:tr h="15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1512424768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FUND 20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21,676,584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20,132,853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(1,543,731)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>
                          <a:effectLst/>
                        </a:rPr>
                        <a:t>-7.1%</a:t>
                      </a:r>
                      <a:endParaRPr lang="en-US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2067995968"/>
                  </a:ext>
                </a:extLst>
              </a:tr>
              <a:tr h="15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 </a:t>
                      </a:r>
                      <a:endParaRPr lang="en-US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3453622387"/>
                  </a:ext>
                </a:extLst>
              </a:tr>
              <a:tr h="16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182,982,437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191,107,759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8,125,322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4.4%</a:t>
                      </a:r>
                      <a:endParaRPr lang="en-US" sz="10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8" marR="5888" marT="5888" marB="0" anchor="b"/>
                </a:tc>
                <a:extLst>
                  <a:ext uri="{0D108BD9-81ED-4DB2-BD59-A6C34878D82A}">
                    <a16:rowId xmlns:a16="http://schemas.microsoft.com/office/drawing/2014/main" val="210494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828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23575</TotalTime>
  <Words>1853</Words>
  <Application>Microsoft Office PowerPoint</Application>
  <PresentationFormat>On-screen Show (4:3)</PresentationFormat>
  <Paragraphs>630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Calisto MT</vt:lpstr>
      <vt:lpstr>Trebuchet MS</vt:lpstr>
      <vt:lpstr>Wingdings</vt:lpstr>
      <vt:lpstr>Wingdings 3</vt:lpstr>
      <vt:lpstr>Facet</vt:lpstr>
      <vt:lpstr>   2024-2025  Preliminary Budget Presentation</vt:lpstr>
      <vt:lpstr>What is a School Budget?</vt:lpstr>
      <vt:lpstr>Where we last left things financially</vt:lpstr>
      <vt:lpstr>State Aid Comparison  </vt:lpstr>
      <vt:lpstr>What this allows us to deliver</vt:lpstr>
      <vt:lpstr>  </vt:lpstr>
      <vt:lpstr>Budget comparison</vt:lpstr>
      <vt:lpstr>Budget comparison</vt:lpstr>
      <vt:lpstr>Budget comparison</vt:lpstr>
      <vt:lpstr>New Staffing</vt:lpstr>
      <vt:lpstr>New staffing continued</vt:lpstr>
      <vt:lpstr>Athletic Upgrades / enhancements</vt:lpstr>
      <vt:lpstr>Budget Proposal – Facilities</vt:lpstr>
      <vt:lpstr>Budget Proposal – Facilities</vt:lpstr>
      <vt:lpstr>Budget Proposal – Facilities</vt:lpstr>
      <vt:lpstr>PowerPoint Presentation</vt:lpstr>
      <vt:lpstr>Budgeted Revenues  2024-2025 (budget to budget)</vt:lpstr>
      <vt:lpstr>Reserve analysis</vt:lpstr>
      <vt:lpstr>Tax Impact of the Education Budget </vt:lpstr>
      <vt:lpstr>Next Steps</vt:lpstr>
      <vt:lpstr>Please Note</vt:lpstr>
      <vt:lpstr>Questions?</vt:lpstr>
    </vt:vector>
  </TitlesOfParts>
  <Company>Linden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2010-2011  Budget Presentation</dc:title>
  <dc:creator>Linden School District</dc:creator>
  <cp:lastModifiedBy>John A. Serapiglia</cp:lastModifiedBy>
  <cp:revision>358</cp:revision>
  <cp:lastPrinted>2023-03-14T19:05:31Z</cp:lastPrinted>
  <dcterms:created xsi:type="dcterms:W3CDTF">2012-03-17T16:27:06Z</dcterms:created>
  <dcterms:modified xsi:type="dcterms:W3CDTF">2024-03-19T18:30:39Z</dcterms:modified>
</cp:coreProperties>
</file>